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3" r:id="rId3"/>
    <p:sldMasterId id="2147483685" r:id="rId4"/>
    <p:sldMasterId id="2147483698" r:id="rId5"/>
  </p:sldMasterIdLst>
  <p:notesMasterIdLst>
    <p:notesMasterId r:id="rId42"/>
  </p:notesMasterIdLst>
  <p:handoutMasterIdLst>
    <p:handoutMasterId r:id="rId43"/>
  </p:handoutMasterIdLst>
  <p:sldIdLst>
    <p:sldId id="256" r:id="rId6"/>
    <p:sldId id="277" r:id="rId7"/>
    <p:sldId id="278" r:id="rId8"/>
    <p:sldId id="267" r:id="rId9"/>
    <p:sldId id="300" r:id="rId10"/>
    <p:sldId id="301" r:id="rId11"/>
    <p:sldId id="302" r:id="rId12"/>
    <p:sldId id="303" r:id="rId13"/>
    <p:sldId id="304" r:id="rId14"/>
    <p:sldId id="305" r:id="rId15"/>
    <p:sldId id="258" r:id="rId16"/>
    <p:sldId id="293" r:id="rId17"/>
    <p:sldId id="294" r:id="rId18"/>
    <p:sldId id="295" r:id="rId19"/>
    <p:sldId id="296" r:id="rId20"/>
    <p:sldId id="297" r:id="rId21"/>
    <p:sldId id="298" r:id="rId22"/>
    <p:sldId id="299" r:id="rId23"/>
    <p:sldId id="261" r:id="rId24"/>
    <p:sldId id="259" r:id="rId25"/>
    <p:sldId id="260" r:id="rId26"/>
    <p:sldId id="287" r:id="rId27"/>
    <p:sldId id="288" r:id="rId28"/>
    <p:sldId id="289" r:id="rId29"/>
    <p:sldId id="290" r:id="rId30"/>
    <p:sldId id="291" r:id="rId31"/>
    <p:sldId id="292" r:id="rId32"/>
    <p:sldId id="270" r:id="rId33"/>
    <p:sldId id="276" r:id="rId34"/>
    <p:sldId id="306" r:id="rId35"/>
    <p:sldId id="279" r:id="rId36"/>
    <p:sldId id="307" r:id="rId37"/>
    <p:sldId id="308" r:id="rId38"/>
    <p:sldId id="309" r:id="rId39"/>
    <p:sldId id="310" r:id="rId40"/>
    <p:sldId id="311"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33" autoAdjust="0"/>
  </p:normalViewPr>
  <p:slideViewPr>
    <p:cSldViewPr snapToGrid="0">
      <p:cViewPr varScale="1">
        <p:scale>
          <a:sx n="106" d="100"/>
          <a:sy n="106" d="100"/>
        </p:scale>
        <p:origin x="114" y="336"/>
      </p:cViewPr>
      <p:guideLst/>
    </p:cSldViewPr>
  </p:slideViewPr>
  <p:outlineViewPr>
    <p:cViewPr>
      <p:scale>
        <a:sx n="33" d="100"/>
        <a:sy n="33" d="100"/>
      </p:scale>
      <p:origin x="0" y="-1296"/>
    </p:cViewPr>
  </p:outlineViewPr>
  <p:notesTextViewPr>
    <p:cViewPr>
      <p:scale>
        <a:sx n="3" d="2"/>
        <a:sy n="3" d="2"/>
      </p:scale>
      <p:origin x="0" y="0"/>
    </p:cViewPr>
  </p:notesTextViewPr>
  <p:sorterViewPr>
    <p:cViewPr>
      <p:scale>
        <a:sx n="100" d="100"/>
        <a:sy n="100" d="100"/>
      </p:scale>
      <p:origin x="0" y="-462"/>
    </p:cViewPr>
  </p:sorterViewPr>
  <p:notesViewPr>
    <p:cSldViewPr snapToGrid="0">
      <p:cViewPr varScale="1">
        <p:scale>
          <a:sx n="60" d="100"/>
          <a:sy n="60" d="100"/>
        </p:scale>
        <p:origin x="25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Family 1 - Iraq</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Sheet1!$B$2:$B$6</c:f>
              <c:numCache>
                <c:formatCode>General</c:formatCode>
                <c:ptCount val="5"/>
                <c:pt idx="0">
                  <c:v>6</c:v>
                </c:pt>
              </c:numCache>
            </c:numRef>
          </c:val>
          <c:extLst xmlns:c16r2="http://schemas.microsoft.com/office/drawing/2015/06/chart">
            <c:ext xmlns:c16="http://schemas.microsoft.com/office/drawing/2014/chart" uri="{C3380CC4-5D6E-409C-BE32-E72D297353CC}">
              <c16:uniqueId val="{00000000-BF4A-4A2E-A803-C2E76F766531}"/>
            </c:ext>
          </c:extLst>
        </c:ser>
        <c:ser>
          <c:idx val="1"/>
          <c:order val="1"/>
          <c:tx>
            <c:strRef>
              <c:f>Sheet1!$C$1</c:f>
              <c:strCache>
                <c:ptCount val="1"/>
                <c:pt idx="0">
                  <c:v>Family 2 - Syria</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Sheet1!$C$2:$C$6</c:f>
              <c:numCache>
                <c:formatCode>General</c:formatCode>
                <c:ptCount val="5"/>
                <c:pt idx="0">
                  <c:v>6</c:v>
                </c:pt>
              </c:numCache>
            </c:numRef>
          </c:val>
          <c:extLst xmlns:c16r2="http://schemas.microsoft.com/office/drawing/2015/06/chart">
            <c:ext xmlns:c16="http://schemas.microsoft.com/office/drawing/2014/chart" uri="{C3380CC4-5D6E-409C-BE32-E72D297353CC}">
              <c16:uniqueId val="{00000001-BF4A-4A2E-A803-C2E76F766531}"/>
            </c:ext>
          </c:extLst>
        </c:ser>
        <c:ser>
          <c:idx val="2"/>
          <c:order val="2"/>
          <c:tx>
            <c:strRef>
              <c:f>Sheet1!$D$1</c:f>
              <c:strCache>
                <c:ptCount val="1"/>
                <c:pt idx="0">
                  <c:v>Family 3 - Syria</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Sheet1!$D$2:$D$6</c:f>
              <c:numCache>
                <c:formatCode>General</c:formatCode>
                <c:ptCount val="5"/>
                <c:pt idx="0">
                  <c:v>7</c:v>
                </c:pt>
              </c:numCache>
            </c:numRef>
          </c:val>
          <c:extLst xmlns:c16r2="http://schemas.microsoft.com/office/drawing/2015/06/chart">
            <c:ext xmlns:c16="http://schemas.microsoft.com/office/drawing/2014/chart" uri="{C3380CC4-5D6E-409C-BE32-E72D297353CC}">
              <c16:uniqueId val="{00000002-BF4A-4A2E-A803-C2E76F766531}"/>
            </c:ext>
          </c:extLst>
        </c:ser>
        <c:ser>
          <c:idx val="3"/>
          <c:order val="3"/>
          <c:tx>
            <c:strRef>
              <c:f>Sheet1!$E$1</c:f>
              <c:strCache>
                <c:ptCount val="1"/>
                <c:pt idx="0">
                  <c:v>Family 4 - Sudan</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Sheet1!$E$2:$E$6</c:f>
              <c:numCache>
                <c:formatCode>General</c:formatCode>
                <c:ptCount val="5"/>
                <c:pt idx="1">
                  <c:v>9</c:v>
                </c:pt>
              </c:numCache>
            </c:numRef>
          </c:val>
          <c:extLst xmlns:c16r2="http://schemas.microsoft.com/office/drawing/2015/06/chart">
            <c:ext xmlns:c16="http://schemas.microsoft.com/office/drawing/2014/chart" uri="{C3380CC4-5D6E-409C-BE32-E72D297353CC}">
              <c16:uniqueId val="{00000003-BF4A-4A2E-A803-C2E76F766531}"/>
            </c:ext>
          </c:extLst>
        </c:ser>
        <c:ser>
          <c:idx val="4"/>
          <c:order val="4"/>
          <c:tx>
            <c:strRef>
              <c:f>Sheet1!$F$1</c:f>
              <c:strCache>
                <c:ptCount val="1"/>
                <c:pt idx="0">
                  <c:v>Family 5 - Syria</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Sheet1!$F$2:$F$6</c:f>
              <c:numCache>
                <c:formatCode>General</c:formatCode>
                <c:ptCount val="5"/>
                <c:pt idx="1">
                  <c:v>5</c:v>
                </c:pt>
              </c:numCache>
            </c:numRef>
          </c:val>
          <c:extLst xmlns:c16r2="http://schemas.microsoft.com/office/drawing/2015/06/chart">
            <c:ext xmlns:c16="http://schemas.microsoft.com/office/drawing/2014/chart" uri="{C3380CC4-5D6E-409C-BE32-E72D297353CC}">
              <c16:uniqueId val="{00000004-BF4A-4A2E-A803-C2E76F766531}"/>
            </c:ext>
          </c:extLst>
        </c:ser>
        <c:ser>
          <c:idx val="5"/>
          <c:order val="5"/>
          <c:tx>
            <c:strRef>
              <c:f>Sheet1!$G$1</c:f>
              <c:strCache>
                <c:ptCount val="1"/>
                <c:pt idx="0">
                  <c:v>Family 6 - Somalia</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Sheet1!$G$2:$G$6</c:f>
              <c:numCache>
                <c:formatCode>General</c:formatCode>
                <c:ptCount val="5"/>
                <c:pt idx="1">
                  <c:v>6</c:v>
                </c:pt>
              </c:numCache>
            </c:numRef>
          </c:val>
          <c:extLst xmlns:c16r2="http://schemas.microsoft.com/office/drawing/2015/06/chart">
            <c:ext xmlns:c16="http://schemas.microsoft.com/office/drawing/2014/chart" uri="{C3380CC4-5D6E-409C-BE32-E72D297353CC}">
              <c16:uniqueId val="{00000005-BF4A-4A2E-A803-C2E76F766531}"/>
            </c:ext>
          </c:extLst>
        </c:ser>
        <c:ser>
          <c:idx val="6"/>
          <c:order val="6"/>
          <c:tx>
            <c:strRef>
              <c:f>Sheet1!$H$1</c:f>
              <c:strCache>
                <c:ptCount val="1"/>
                <c:pt idx="0">
                  <c:v>Family 7 - Syria</c:v>
                </c:pt>
              </c:strCache>
            </c:strRef>
          </c:tx>
          <c:spPr>
            <a:solidFill>
              <a:schemeClr val="accent1">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Sheet1!$H$2:$H$6</c:f>
              <c:numCache>
                <c:formatCode>General</c:formatCode>
                <c:ptCount val="5"/>
                <c:pt idx="2">
                  <c:v>5</c:v>
                </c:pt>
              </c:numCache>
            </c:numRef>
          </c:val>
          <c:extLst xmlns:c16r2="http://schemas.microsoft.com/office/drawing/2015/06/chart">
            <c:ext xmlns:c16="http://schemas.microsoft.com/office/drawing/2014/chart" uri="{C3380CC4-5D6E-409C-BE32-E72D297353CC}">
              <c16:uniqueId val="{00000006-BF4A-4A2E-A803-C2E76F766531}"/>
            </c:ext>
          </c:extLst>
        </c:ser>
        <c:ser>
          <c:idx val="7"/>
          <c:order val="7"/>
          <c:tx>
            <c:strRef>
              <c:f>Sheet1!$I$1</c:f>
              <c:strCache>
                <c:ptCount val="1"/>
                <c:pt idx="0">
                  <c:v>Family 8 - Saudi Arabia</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Sheet1!$I$2:$I$6</c:f>
              <c:numCache>
                <c:formatCode>General</c:formatCode>
                <c:ptCount val="5"/>
                <c:pt idx="2">
                  <c:v>3</c:v>
                </c:pt>
              </c:numCache>
            </c:numRef>
          </c:val>
          <c:extLst xmlns:c16r2="http://schemas.microsoft.com/office/drawing/2015/06/chart">
            <c:ext xmlns:c16="http://schemas.microsoft.com/office/drawing/2014/chart" uri="{C3380CC4-5D6E-409C-BE32-E72D297353CC}">
              <c16:uniqueId val="{00000007-BF4A-4A2E-A803-C2E76F766531}"/>
            </c:ext>
          </c:extLst>
        </c:ser>
        <c:ser>
          <c:idx val="8"/>
          <c:order val="8"/>
          <c:tx>
            <c:strRef>
              <c:f>Sheet1!$J$1</c:f>
              <c:strCache>
                <c:ptCount val="1"/>
                <c:pt idx="0">
                  <c:v>Family 9 - Sudan</c:v>
                </c:pt>
              </c:strCache>
            </c:strRef>
          </c:tx>
          <c:spPr>
            <a:solidFill>
              <a:schemeClr val="accent3">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Sheet1!$J$2:$J$6</c:f>
              <c:numCache>
                <c:formatCode>General</c:formatCode>
                <c:ptCount val="5"/>
                <c:pt idx="2">
                  <c:v>2</c:v>
                </c:pt>
              </c:numCache>
            </c:numRef>
          </c:val>
          <c:extLst xmlns:c16r2="http://schemas.microsoft.com/office/drawing/2015/06/chart">
            <c:ext xmlns:c16="http://schemas.microsoft.com/office/drawing/2014/chart" uri="{C3380CC4-5D6E-409C-BE32-E72D297353CC}">
              <c16:uniqueId val="{00000008-BF4A-4A2E-A803-C2E76F766531}"/>
            </c:ext>
          </c:extLst>
        </c:ser>
        <c:ser>
          <c:idx val="9"/>
          <c:order val="9"/>
          <c:tx>
            <c:strRef>
              <c:f>Sheet1!$K$1</c:f>
              <c:strCache>
                <c:ptCount val="1"/>
                <c:pt idx="0">
                  <c:v>Family 10 - Syria</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Sheet1!$K$2:$K$6</c:f>
              <c:numCache>
                <c:formatCode>General</c:formatCode>
                <c:ptCount val="5"/>
                <c:pt idx="2">
                  <c:v>10</c:v>
                </c:pt>
              </c:numCache>
            </c:numRef>
          </c:val>
          <c:extLst xmlns:c16r2="http://schemas.microsoft.com/office/drawing/2015/06/chart">
            <c:ext xmlns:c16="http://schemas.microsoft.com/office/drawing/2014/chart" uri="{C3380CC4-5D6E-409C-BE32-E72D297353CC}">
              <c16:uniqueId val="{00000009-BF4A-4A2E-A803-C2E76F766531}"/>
            </c:ext>
          </c:extLst>
        </c:ser>
        <c:ser>
          <c:idx val="10"/>
          <c:order val="10"/>
          <c:tx>
            <c:strRef>
              <c:f>Sheet1!$L$1</c:f>
              <c:strCache>
                <c:ptCount val="1"/>
                <c:pt idx="0">
                  <c:v>Family 11 - Iran</c:v>
                </c:pt>
              </c:strCache>
            </c:strRef>
          </c:tx>
          <c:spPr>
            <a:solidFill>
              <a:schemeClr val="accent5">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Sheet1!$L$2:$L$6</c:f>
              <c:numCache>
                <c:formatCode>General</c:formatCode>
                <c:ptCount val="5"/>
                <c:pt idx="3">
                  <c:v>1</c:v>
                </c:pt>
              </c:numCache>
            </c:numRef>
          </c:val>
          <c:extLst xmlns:c16r2="http://schemas.microsoft.com/office/drawing/2015/06/chart">
            <c:ext xmlns:c16="http://schemas.microsoft.com/office/drawing/2014/chart" uri="{C3380CC4-5D6E-409C-BE32-E72D297353CC}">
              <c16:uniqueId val="{0000000A-BF4A-4A2E-A803-C2E76F766531}"/>
            </c:ext>
          </c:extLst>
        </c:ser>
        <c:ser>
          <c:idx val="11"/>
          <c:order val="11"/>
          <c:tx>
            <c:strRef>
              <c:f>Sheet1!$M$1</c:f>
              <c:strCache>
                <c:ptCount val="1"/>
                <c:pt idx="0">
                  <c:v>Family 12 - Syria</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Sheet1!$M$2:$M$6</c:f>
              <c:numCache>
                <c:formatCode>General</c:formatCode>
                <c:ptCount val="5"/>
                <c:pt idx="4">
                  <c:v>3</c:v>
                </c:pt>
              </c:numCache>
            </c:numRef>
          </c:val>
          <c:extLst xmlns:c16r2="http://schemas.microsoft.com/office/drawing/2015/06/chart">
            <c:ext xmlns:c16="http://schemas.microsoft.com/office/drawing/2014/chart" uri="{C3380CC4-5D6E-409C-BE32-E72D297353CC}">
              <c16:uniqueId val="{0000000B-BF4A-4A2E-A803-C2E76F766531}"/>
            </c:ext>
          </c:extLst>
        </c:ser>
        <c:ser>
          <c:idx val="12"/>
          <c:order val="12"/>
          <c:tx>
            <c:strRef>
              <c:f>Sheet1!$N$1</c:f>
              <c:strCache>
                <c:ptCount val="1"/>
                <c:pt idx="0">
                  <c:v>Family 13 - Syria</c:v>
                </c:pt>
              </c:strCache>
            </c:strRef>
          </c:tx>
          <c:spPr>
            <a:solidFill>
              <a:schemeClr val="accent1">
                <a:lumMod val="80000"/>
                <a:lumOff val="2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Sheet1!$N$2:$N$6</c:f>
              <c:numCache>
                <c:formatCode>General</c:formatCode>
                <c:ptCount val="5"/>
                <c:pt idx="4">
                  <c:v>1</c:v>
                </c:pt>
              </c:numCache>
            </c:numRef>
          </c:val>
          <c:extLst xmlns:c16r2="http://schemas.microsoft.com/office/drawing/2015/06/chart">
            <c:ext xmlns:c16="http://schemas.microsoft.com/office/drawing/2014/chart" uri="{C3380CC4-5D6E-409C-BE32-E72D297353CC}">
              <c16:uniqueId val="{0000000C-BF4A-4A2E-A803-C2E76F766531}"/>
            </c:ext>
          </c:extLst>
        </c:ser>
        <c:ser>
          <c:idx val="13"/>
          <c:order val="13"/>
          <c:tx>
            <c:strRef>
              <c:f>Sheet1!$O$1</c:f>
              <c:strCache>
                <c:ptCount val="1"/>
                <c:pt idx="0">
                  <c:v>Family 14 - Syria</c:v>
                </c:pt>
              </c:strCache>
            </c:strRef>
          </c:tx>
          <c:spPr>
            <a:solidFill>
              <a:schemeClr val="accent2">
                <a:lumMod val="80000"/>
                <a:lumOff val="2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Sheet1!$O$2:$O$6</c:f>
              <c:numCache>
                <c:formatCode>General</c:formatCode>
                <c:ptCount val="5"/>
                <c:pt idx="4">
                  <c:v>6</c:v>
                </c:pt>
              </c:numCache>
            </c:numRef>
          </c:val>
          <c:extLst xmlns:c16r2="http://schemas.microsoft.com/office/drawing/2015/06/chart">
            <c:ext xmlns:c16="http://schemas.microsoft.com/office/drawing/2014/chart" uri="{C3380CC4-5D6E-409C-BE32-E72D297353CC}">
              <c16:uniqueId val="{0000000D-BF4A-4A2E-A803-C2E76F766531}"/>
            </c:ext>
          </c:extLst>
        </c:ser>
        <c:ser>
          <c:idx val="14"/>
          <c:order val="14"/>
          <c:tx>
            <c:strRef>
              <c:f>Sheet1!$P$1</c:f>
              <c:strCache>
                <c:ptCount val="1"/>
                <c:pt idx="0">
                  <c:v>Family 15 - Syria</c:v>
                </c:pt>
              </c:strCache>
            </c:strRef>
          </c:tx>
          <c:spPr>
            <a:solidFill>
              <a:schemeClr val="accent3">
                <a:lumMod val="80000"/>
                <a:lumOff val="2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Feb-March 2019</c:v>
                </c:pt>
                <c:pt idx="1">
                  <c:v>April-June 2019</c:v>
                </c:pt>
                <c:pt idx="2">
                  <c:v>July-Sept 2019</c:v>
                </c:pt>
                <c:pt idx="3">
                  <c:v>Oct-Dec 2019</c:v>
                </c:pt>
                <c:pt idx="4">
                  <c:v>Jan-March 2020</c:v>
                </c:pt>
              </c:strCache>
            </c:strRef>
          </c:cat>
          <c:val>
            <c:numRef>
              <c:f>Sheet1!$P$2:$P$6</c:f>
              <c:numCache>
                <c:formatCode>General</c:formatCode>
                <c:ptCount val="5"/>
                <c:pt idx="4">
                  <c:v>4</c:v>
                </c:pt>
              </c:numCache>
            </c:numRef>
          </c:val>
          <c:extLst xmlns:c16r2="http://schemas.microsoft.com/office/drawing/2015/06/chart">
            <c:ext xmlns:c16="http://schemas.microsoft.com/office/drawing/2014/chart" uri="{C3380CC4-5D6E-409C-BE32-E72D297353CC}">
              <c16:uniqueId val="{00000001-FE8F-4D6F-A52E-DB5736852D23}"/>
            </c:ext>
          </c:extLst>
        </c:ser>
        <c:dLbls>
          <c:dLblPos val="ctr"/>
          <c:showLegendKey val="0"/>
          <c:showVal val="1"/>
          <c:showCatName val="0"/>
          <c:showSerName val="0"/>
          <c:showPercent val="0"/>
          <c:showBubbleSize val="0"/>
        </c:dLbls>
        <c:gapWidth val="50"/>
        <c:overlap val="100"/>
        <c:axId val="174589544"/>
        <c:axId val="174589936"/>
      </c:barChart>
      <c:catAx>
        <c:axId val="17458954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89936"/>
        <c:crosses val="autoZero"/>
        <c:auto val="1"/>
        <c:lblAlgn val="ctr"/>
        <c:lblOffset val="100"/>
        <c:noMultiLvlLbl val="0"/>
      </c:catAx>
      <c:valAx>
        <c:axId val="174589936"/>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58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F1E5B-01E2-4999-9C8C-FB65886126B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703D381-9828-4211-AB3F-BB314CE2C7DD}">
      <dgm:prSet/>
      <dgm:spPr/>
      <dgm:t>
        <a:bodyPr/>
        <a:lstStyle/>
        <a:p>
          <a:r>
            <a:rPr lang="en-CA" dirty="0"/>
            <a:t>Family size – difficult to find appropriate housing, especially for multi-generational families, or families with 4 or more children</a:t>
          </a:r>
          <a:endParaRPr lang="en-US" dirty="0"/>
        </a:p>
      </dgm:t>
    </dgm:pt>
    <dgm:pt modelId="{D0C3FD77-49AA-4609-88A9-F0DF4167C95A}" type="parTrans" cxnId="{F56D880C-62DA-4CE8-B95F-71CF84CDA463}">
      <dgm:prSet/>
      <dgm:spPr/>
      <dgm:t>
        <a:bodyPr/>
        <a:lstStyle/>
        <a:p>
          <a:endParaRPr lang="en-US"/>
        </a:p>
      </dgm:t>
    </dgm:pt>
    <dgm:pt modelId="{8E03B868-992E-4D9F-A9E2-068B0F62F0E1}" type="sibTrans" cxnId="{F56D880C-62DA-4CE8-B95F-71CF84CDA463}">
      <dgm:prSet/>
      <dgm:spPr/>
      <dgm:t>
        <a:bodyPr/>
        <a:lstStyle/>
        <a:p>
          <a:endParaRPr lang="en-US"/>
        </a:p>
      </dgm:t>
    </dgm:pt>
    <dgm:pt modelId="{3EAA7FD1-5AF5-49DE-8D0F-4467EE2F3B96}">
      <dgm:prSet/>
      <dgm:spPr/>
      <dgm:t>
        <a:bodyPr/>
        <a:lstStyle/>
        <a:p>
          <a:r>
            <a:rPr lang="en-CA" dirty="0"/>
            <a:t>Complex health needs – require specialized services and/or greater support, </a:t>
          </a:r>
          <a:r>
            <a:rPr lang="en-CA" dirty="0" err="1"/>
            <a:t>eg.</a:t>
          </a:r>
          <a:r>
            <a:rPr lang="en-CA" dirty="0"/>
            <a:t> albinism, visual impairment, cerebral palsy </a:t>
          </a:r>
          <a:endParaRPr lang="en-US" dirty="0"/>
        </a:p>
      </dgm:t>
    </dgm:pt>
    <dgm:pt modelId="{E50D93FE-AC18-4919-AE6E-D8659A9E1B2C}" type="parTrans" cxnId="{05B7C49C-EDC9-47B8-B29A-E164638FB887}">
      <dgm:prSet/>
      <dgm:spPr/>
      <dgm:t>
        <a:bodyPr/>
        <a:lstStyle/>
        <a:p>
          <a:endParaRPr lang="en-US"/>
        </a:p>
      </dgm:t>
    </dgm:pt>
    <dgm:pt modelId="{8D8BF7CC-5877-4867-ABCC-0162745728BC}" type="sibTrans" cxnId="{05B7C49C-EDC9-47B8-B29A-E164638FB887}">
      <dgm:prSet/>
      <dgm:spPr/>
      <dgm:t>
        <a:bodyPr/>
        <a:lstStyle/>
        <a:p>
          <a:endParaRPr lang="en-US"/>
        </a:p>
      </dgm:t>
    </dgm:pt>
    <dgm:pt modelId="{6568842D-C9B0-412F-9152-2D528C4F96A9}">
      <dgm:prSet/>
      <dgm:spPr/>
      <dgm:t>
        <a:bodyPr/>
        <a:lstStyle/>
        <a:p>
          <a:r>
            <a:rPr lang="en-CA"/>
            <a:t>Long term experience in refugee camps – children born in camps, greater challenge to acculturate to Canadian society, rules and norms</a:t>
          </a:r>
          <a:endParaRPr lang="en-US"/>
        </a:p>
      </dgm:t>
    </dgm:pt>
    <dgm:pt modelId="{545DEAE0-46AB-4CA2-9585-82DB154CD15E}" type="parTrans" cxnId="{CBEAD4D3-A230-4EF5-86A9-68BF26CDAB80}">
      <dgm:prSet/>
      <dgm:spPr/>
      <dgm:t>
        <a:bodyPr/>
        <a:lstStyle/>
        <a:p>
          <a:endParaRPr lang="en-US"/>
        </a:p>
      </dgm:t>
    </dgm:pt>
    <dgm:pt modelId="{52B6A538-A78B-46F3-A54A-06C7705606B5}" type="sibTrans" cxnId="{CBEAD4D3-A230-4EF5-86A9-68BF26CDAB80}">
      <dgm:prSet/>
      <dgm:spPr/>
      <dgm:t>
        <a:bodyPr/>
        <a:lstStyle/>
        <a:p>
          <a:endParaRPr lang="en-US"/>
        </a:p>
      </dgm:t>
    </dgm:pt>
    <dgm:pt modelId="{B5844D4A-993B-4952-BB01-B9E6E1E074EB}">
      <dgm:prSet/>
      <dgm:spPr/>
      <dgm:t>
        <a:bodyPr/>
        <a:lstStyle/>
        <a:p>
          <a:r>
            <a:rPr lang="en-CA" dirty="0"/>
            <a:t>Languages spoken – in some cases with few interpretation options</a:t>
          </a:r>
          <a:endParaRPr lang="en-US" dirty="0"/>
        </a:p>
      </dgm:t>
    </dgm:pt>
    <dgm:pt modelId="{AE330F29-CAB1-4368-8109-061531D01F51}" type="parTrans" cxnId="{9BA07640-75BE-44F6-A828-A487D5C9DF55}">
      <dgm:prSet/>
      <dgm:spPr/>
      <dgm:t>
        <a:bodyPr/>
        <a:lstStyle/>
        <a:p>
          <a:endParaRPr lang="en-US"/>
        </a:p>
      </dgm:t>
    </dgm:pt>
    <dgm:pt modelId="{30763719-12BC-4E27-8A5B-0000F0277BAD}" type="sibTrans" cxnId="{9BA07640-75BE-44F6-A828-A487D5C9DF55}">
      <dgm:prSet/>
      <dgm:spPr/>
      <dgm:t>
        <a:bodyPr/>
        <a:lstStyle/>
        <a:p>
          <a:endParaRPr lang="en-US"/>
        </a:p>
      </dgm:t>
    </dgm:pt>
    <dgm:pt modelId="{A8E372A9-3E52-46E8-B611-74BE6620183E}" type="pres">
      <dgm:prSet presAssocID="{D9EF1E5B-01E2-4999-9C8C-FB65886126BB}" presName="linear" presStyleCnt="0">
        <dgm:presLayoutVars>
          <dgm:animLvl val="lvl"/>
          <dgm:resizeHandles val="exact"/>
        </dgm:presLayoutVars>
      </dgm:prSet>
      <dgm:spPr/>
      <dgm:t>
        <a:bodyPr/>
        <a:lstStyle/>
        <a:p>
          <a:endParaRPr lang="en-CA"/>
        </a:p>
      </dgm:t>
    </dgm:pt>
    <dgm:pt modelId="{5EE40A6D-ECD4-4256-9FAF-6F36ECAAFCC5}" type="pres">
      <dgm:prSet presAssocID="{8703D381-9828-4211-AB3F-BB314CE2C7DD}" presName="parentText" presStyleLbl="node1" presStyleIdx="0" presStyleCnt="4">
        <dgm:presLayoutVars>
          <dgm:chMax val="0"/>
          <dgm:bulletEnabled val="1"/>
        </dgm:presLayoutVars>
      </dgm:prSet>
      <dgm:spPr/>
      <dgm:t>
        <a:bodyPr/>
        <a:lstStyle/>
        <a:p>
          <a:endParaRPr lang="en-CA"/>
        </a:p>
      </dgm:t>
    </dgm:pt>
    <dgm:pt modelId="{F02AFB49-41C8-4243-A74C-DFE4A73C5F04}" type="pres">
      <dgm:prSet presAssocID="{8E03B868-992E-4D9F-A9E2-068B0F62F0E1}" presName="spacer" presStyleCnt="0"/>
      <dgm:spPr/>
    </dgm:pt>
    <dgm:pt modelId="{A0565EAD-B368-48A9-830A-F226FE1B200A}" type="pres">
      <dgm:prSet presAssocID="{3EAA7FD1-5AF5-49DE-8D0F-4467EE2F3B96}" presName="parentText" presStyleLbl="node1" presStyleIdx="1" presStyleCnt="4">
        <dgm:presLayoutVars>
          <dgm:chMax val="0"/>
          <dgm:bulletEnabled val="1"/>
        </dgm:presLayoutVars>
      </dgm:prSet>
      <dgm:spPr/>
      <dgm:t>
        <a:bodyPr/>
        <a:lstStyle/>
        <a:p>
          <a:endParaRPr lang="en-CA"/>
        </a:p>
      </dgm:t>
    </dgm:pt>
    <dgm:pt modelId="{AF2637E2-F216-4886-9B0D-7760BEDE662E}" type="pres">
      <dgm:prSet presAssocID="{8D8BF7CC-5877-4867-ABCC-0162745728BC}" presName="spacer" presStyleCnt="0"/>
      <dgm:spPr/>
    </dgm:pt>
    <dgm:pt modelId="{C68C1DFB-74E7-4993-99BE-87A130EAA63D}" type="pres">
      <dgm:prSet presAssocID="{6568842D-C9B0-412F-9152-2D528C4F96A9}" presName="parentText" presStyleLbl="node1" presStyleIdx="2" presStyleCnt="4">
        <dgm:presLayoutVars>
          <dgm:chMax val="0"/>
          <dgm:bulletEnabled val="1"/>
        </dgm:presLayoutVars>
      </dgm:prSet>
      <dgm:spPr/>
      <dgm:t>
        <a:bodyPr/>
        <a:lstStyle/>
        <a:p>
          <a:endParaRPr lang="en-CA"/>
        </a:p>
      </dgm:t>
    </dgm:pt>
    <dgm:pt modelId="{73F39F7D-E8D0-4683-9923-89F646D1A630}" type="pres">
      <dgm:prSet presAssocID="{52B6A538-A78B-46F3-A54A-06C7705606B5}" presName="spacer" presStyleCnt="0"/>
      <dgm:spPr/>
    </dgm:pt>
    <dgm:pt modelId="{FFC3AD3C-14E1-466D-AAE4-3A204399130F}" type="pres">
      <dgm:prSet presAssocID="{B5844D4A-993B-4952-BB01-B9E6E1E074EB}" presName="parentText" presStyleLbl="node1" presStyleIdx="3" presStyleCnt="4">
        <dgm:presLayoutVars>
          <dgm:chMax val="0"/>
          <dgm:bulletEnabled val="1"/>
        </dgm:presLayoutVars>
      </dgm:prSet>
      <dgm:spPr/>
      <dgm:t>
        <a:bodyPr/>
        <a:lstStyle/>
        <a:p>
          <a:endParaRPr lang="en-CA"/>
        </a:p>
      </dgm:t>
    </dgm:pt>
  </dgm:ptLst>
  <dgm:cxnLst>
    <dgm:cxn modelId="{23B7B2AA-185E-4E41-80D8-253A1A722F30}" type="presOf" srcId="{3EAA7FD1-5AF5-49DE-8D0F-4467EE2F3B96}" destId="{A0565EAD-B368-48A9-830A-F226FE1B200A}" srcOrd="0" destOrd="0" presId="urn:microsoft.com/office/officeart/2005/8/layout/vList2"/>
    <dgm:cxn modelId="{A474CCB7-A00B-47F6-930A-F28C67A4F572}" type="presOf" srcId="{6568842D-C9B0-412F-9152-2D528C4F96A9}" destId="{C68C1DFB-74E7-4993-99BE-87A130EAA63D}" srcOrd="0" destOrd="0" presId="urn:microsoft.com/office/officeart/2005/8/layout/vList2"/>
    <dgm:cxn modelId="{0E588DCF-DA58-4DE8-81B9-AC677F0F412F}" type="presOf" srcId="{8703D381-9828-4211-AB3F-BB314CE2C7DD}" destId="{5EE40A6D-ECD4-4256-9FAF-6F36ECAAFCC5}" srcOrd="0" destOrd="0" presId="urn:microsoft.com/office/officeart/2005/8/layout/vList2"/>
    <dgm:cxn modelId="{CBEAD4D3-A230-4EF5-86A9-68BF26CDAB80}" srcId="{D9EF1E5B-01E2-4999-9C8C-FB65886126BB}" destId="{6568842D-C9B0-412F-9152-2D528C4F96A9}" srcOrd="2" destOrd="0" parTransId="{545DEAE0-46AB-4CA2-9585-82DB154CD15E}" sibTransId="{52B6A538-A78B-46F3-A54A-06C7705606B5}"/>
    <dgm:cxn modelId="{9BA07640-75BE-44F6-A828-A487D5C9DF55}" srcId="{D9EF1E5B-01E2-4999-9C8C-FB65886126BB}" destId="{B5844D4A-993B-4952-BB01-B9E6E1E074EB}" srcOrd="3" destOrd="0" parTransId="{AE330F29-CAB1-4368-8109-061531D01F51}" sibTransId="{30763719-12BC-4E27-8A5B-0000F0277BAD}"/>
    <dgm:cxn modelId="{4CA42CD9-D607-44BF-8727-79A41496909F}" type="presOf" srcId="{B5844D4A-993B-4952-BB01-B9E6E1E074EB}" destId="{FFC3AD3C-14E1-466D-AAE4-3A204399130F}" srcOrd="0" destOrd="0" presId="urn:microsoft.com/office/officeart/2005/8/layout/vList2"/>
    <dgm:cxn modelId="{A78F4B3F-3533-4649-A0FB-B882BC3CFE8D}" type="presOf" srcId="{D9EF1E5B-01E2-4999-9C8C-FB65886126BB}" destId="{A8E372A9-3E52-46E8-B611-74BE6620183E}" srcOrd="0" destOrd="0" presId="urn:microsoft.com/office/officeart/2005/8/layout/vList2"/>
    <dgm:cxn modelId="{05B7C49C-EDC9-47B8-B29A-E164638FB887}" srcId="{D9EF1E5B-01E2-4999-9C8C-FB65886126BB}" destId="{3EAA7FD1-5AF5-49DE-8D0F-4467EE2F3B96}" srcOrd="1" destOrd="0" parTransId="{E50D93FE-AC18-4919-AE6E-D8659A9E1B2C}" sibTransId="{8D8BF7CC-5877-4867-ABCC-0162745728BC}"/>
    <dgm:cxn modelId="{F56D880C-62DA-4CE8-B95F-71CF84CDA463}" srcId="{D9EF1E5B-01E2-4999-9C8C-FB65886126BB}" destId="{8703D381-9828-4211-AB3F-BB314CE2C7DD}" srcOrd="0" destOrd="0" parTransId="{D0C3FD77-49AA-4609-88A9-F0DF4167C95A}" sibTransId="{8E03B868-992E-4D9F-A9E2-068B0F62F0E1}"/>
    <dgm:cxn modelId="{75CF7179-67F0-4366-9A36-C9983F782BCA}" type="presParOf" srcId="{A8E372A9-3E52-46E8-B611-74BE6620183E}" destId="{5EE40A6D-ECD4-4256-9FAF-6F36ECAAFCC5}" srcOrd="0" destOrd="0" presId="urn:microsoft.com/office/officeart/2005/8/layout/vList2"/>
    <dgm:cxn modelId="{E6C758F2-A2CA-4F1F-99A2-4E4D627F200D}" type="presParOf" srcId="{A8E372A9-3E52-46E8-B611-74BE6620183E}" destId="{F02AFB49-41C8-4243-A74C-DFE4A73C5F04}" srcOrd="1" destOrd="0" presId="urn:microsoft.com/office/officeart/2005/8/layout/vList2"/>
    <dgm:cxn modelId="{07C29E1E-2B48-45C4-BD29-0F7CE5E960A5}" type="presParOf" srcId="{A8E372A9-3E52-46E8-B611-74BE6620183E}" destId="{A0565EAD-B368-48A9-830A-F226FE1B200A}" srcOrd="2" destOrd="0" presId="urn:microsoft.com/office/officeart/2005/8/layout/vList2"/>
    <dgm:cxn modelId="{720075E5-B746-4494-8846-11F32D653D54}" type="presParOf" srcId="{A8E372A9-3E52-46E8-B611-74BE6620183E}" destId="{AF2637E2-F216-4886-9B0D-7760BEDE662E}" srcOrd="3" destOrd="0" presId="urn:microsoft.com/office/officeart/2005/8/layout/vList2"/>
    <dgm:cxn modelId="{8B215462-8EFC-4EAC-80DE-2E055E3B2564}" type="presParOf" srcId="{A8E372A9-3E52-46E8-B611-74BE6620183E}" destId="{C68C1DFB-74E7-4993-99BE-87A130EAA63D}" srcOrd="4" destOrd="0" presId="urn:microsoft.com/office/officeart/2005/8/layout/vList2"/>
    <dgm:cxn modelId="{5D2EF884-C1A1-4B1A-98F4-02F904E559D8}" type="presParOf" srcId="{A8E372A9-3E52-46E8-B611-74BE6620183E}" destId="{73F39F7D-E8D0-4683-9923-89F646D1A630}" srcOrd="5" destOrd="0" presId="urn:microsoft.com/office/officeart/2005/8/layout/vList2"/>
    <dgm:cxn modelId="{807661A5-D135-4EB7-AAEB-A622D93C1B94}" type="presParOf" srcId="{A8E372A9-3E52-46E8-B611-74BE6620183E}" destId="{FFC3AD3C-14E1-466D-AAE4-3A204399130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8E2FD606-1054-4B5A-8C62-BB0FF2D37953}" type="datetimeFigureOut">
              <a:rPr lang="en-CA" smtClean="0"/>
              <a:t>21/02/2020</a:t>
            </a:fld>
            <a:endParaRPr lang="en-CA"/>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95D745F-BD64-4289-BADD-56F3F7DF70A4}" type="slidenum">
              <a:rPr lang="en-CA" smtClean="0"/>
              <a:t>‹#›</a:t>
            </a:fld>
            <a:endParaRPr lang="en-CA"/>
          </a:p>
        </p:txBody>
      </p:sp>
    </p:spTree>
    <p:extLst>
      <p:ext uri="{BB962C8B-B14F-4D97-AF65-F5344CB8AC3E}">
        <p14:creationId xmlns:p14="http://schemas.microsoft.com/office/powerpoint/2010/main" val="4254545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CA"/>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A44A9BD-AD5E-4D91-98A3-7F11D3C4F24F}" type="datetimeFigureOut">
              <a:rPr lang="en-CA" smtClean="0"/>
              <a:t>21/02/2020</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CA"/>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CA"/>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0B7FFA0C-124F-4729-8799-25DE5B0D5C5C}" type="slidenum">
              <a:rPr lang="en-CA" smtClean="0"/>
              <a:t>‹#›</a:t>
            </a:fld>
            <a:endParaRPr lang="en-CA"/>
          </a:p>
        </p:txBody>
      </p:sp>
    </p:spTree>
    <p:extLst>
      <p:ext uri="{BB962C8B-B14F-4D97-AF65-F5344CB8AC3E}">
        <p14:creationId xmlns:p14="http://schemas.microsoft.com/office/powerpoint/2010/main" val="2826701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1</a:t>
            </a:fld>
            <a:endParaRPr lang="en-CA"/>
          </a:p>
        </p:txBody>
      </p:sp>
    </p:spTree>
    <p:extLst>
      <p:ext uri="{BB962C8B-B14F-4D97-AF65-F5344CB8AC3E}">
        <p14:creationId xmlns:p14="http://schemas.microsoft.com/office/powerpoint/2010/main" val="76685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11</a:t>
            </a:fld>
            <a:endParaRPr lang="en-CA" dirty="0"/>
          </a:p>
        </p:txBody>
      </p:sp>
    </p:spTree>
    <p:extLst>
      <p:ext uri="{BB962C8B-B14F-4D97-AF65-F5344CB8AC3E}">
        <p14:creationId xmlns:p14="http://schemas.microsoft.com/office/powerpoint/2010/main" val="4255784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9D210A-1A9E-44AE-89D3-3AEB45D7268E}"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185042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9D210A-1A9E-44AE-89D3-3AEB45D7268E}" type="slidenum">
              <a:rPr lang="en-CA" smtClean="0">
                <a:solidFill>
                  <a:prstClr val="black"/>
                </a:solidFill>
              </a:rPr>
              <a:pPr/>
              <a:t>14</a:t>
            </a:fld>
            <a:endParaRPr lang="en-CA">
              <a:solidFill>
                <a:prstClr val="black"/>
              </a:solidFill>
            </a:endParaRPr>
          </a:p>
        </p:txBody>
      </p:sp>
    </p:spTree>
    <p:extLst>
      <p:ext uri="{BB962C8B-B14F-4D97-AF65-F5344CB8AC3E}">
        <p14:creationId xmlns:p14="http://schemas.microsoft.com/office/powerpoint/2010/main" val="337151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October 1, 2019 Angela informs the group that after months of working with the City Council they are going to entertain a motion to have Peterborough join the Coalition of Inclusive Municipalities (C.I.M.) (previously known as the Canadian Coalition of Municipalities Against Racism and Discrimination (C.C.M.A.R.D.))( https://en.ccunesco.ca/networks/coalition-of-inclusive-municipalities) in November. This is motivation for the Network to organize in a more coordinated way to support this motion including submitting letters of support to join and committing to the 10 Common Commitments (see appendix 1). The motion is passed and Peterborough officially signs the declaration of membership on December 10, 2020.</a:t>
            </a:r>
          </a:p>
          <a:p>
            <a:r>
              <a:rPr lang="en-CA" baseline="0" dirty="0" smtClean="0"/>
              <a:t>There is a Toolkit available here: http://www.brooks.ca/DocumentCenter/View/398/CCMARD-Toolkit-PDF?bidId=</a:t>
            </a:r>
          </a:p>
          <a:p>
            <a:r>
              <a:rPr lang="en-CA" baseline="0" dirty="0" smtClean="0"/>
              <a:t>Implications of CIM and the 10 Common Commitments as a guiding document is a major focus this year.</a:t>
            </a:r>
          </a:p>
          <a:p>
            <a:endParaRPr lang="en-CA" baseline="0" dirty="0" smtClean="0"/>
          </a:p>
          <a:p>
            <a:endParaRPr lang="en-CA" baseline="0" dirty="0" smtClean="0"/>
          </a:p>
          <a:p>
            <a:endParaRPr lang="en-US" baseline="0" dirty="0" smtClean="0"/>
          </a:p>
        </p:txBody>
      </p:sp>
      <p:sp>
        <p:nvSpPr>
          <p:cNvPr id="4" name="Slide Number Placeholder 3"/>
          <p:cNvSpPr>
            <a:spLocks noGrp="1"/>
          </p:cNvSpPr>
          <p:nvPr>
            <p:ph type="sldNum" sz="quarter" idx="10"/>
          </p:nvPr>
        </p:nvSpPr>
        <p:spPr/>
        <p:txBody>
          <a:bodyPr/>
          <a:lstStyle/>
          <a:p>
            <a:fld id="{9C9D210A-1A9E-44AE-89D3-3AEB45D7268E}" type="slidenum">
              <a:rPr lang="en-CA" smtClean="0">
                <a:solidFill>
                  <a:prstClr val="black"/>
                </a:solidFill>
              </a:rPr>
              <a:pPr/>
              <a:t>15</a:t>
            </a:fld>
            <a:endParaRPr lang="en-CA">
              <a:solidFill>
                <a:prstClr val="black"/>
              </a:solidFill>
            </a:endParaRPr>
          </a:p>
        </p:txBody>
      </p:sp>
    </p:spTree>
    <p:extLst>
      <p:ext uri="{BB962C8B-B14F-4D97-AF65-F5344CB8AC3E}">
        <p14:creationId xmlns:p14="http://schemas.microsoft.com/office/powerpoint/2010/main" val="2126002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about 50 people representing 26</a:t>
            </a:r>
            <a:r>
              <a:rPr lang="en-US" baseline="0" dirty="0" smtClean="0"/>
              <a:t> organizations plus independents on Network distribution list.</a:t>
            </a:r>
          </a:p>
          <a:p>
            <a:r>
              <a:rPr lang="en-CA" baseline="0" dirty="0" smtClean="0"/>
              <a:t>Building on our previous discussion of </a:t>
            </a:r>
            <a:r>
              <a:rPr lang="en-CA" baseline="0" dirty="0" err="1" smtClean="0"/>
              <a:t>Reem’s</a:t>
            </a:r>
            <a:r>
              <a:rPr lang="en-CA" baseline="0" dirty="0" smtClean="0"/>
              <a:t> idea to bring a version of this event from Ottawa http://olip-plio.ca/welcoming-ottawa-week-2019/ to Peterborough. This idea is included in the proposal to the Anti-Racism Action Program, but whether or not we get funded it was agreed that we wanted to move forward with planning.</a:t>
            </a:r>
          </a:p>
          <a:p>
            <a:r>
              <a:rPr lang="en-CA" baseline="0" dirty="0" smtClean="0"/>
              <a:t>It was agreed that the first week of November (Nov 1st to 7th) would be a good time and improve opportunity for the inclusion and participation of Trent and Fleming students and staff.</a:t>
            </a:r>
          </a:p>
          <a:p>
            <a:r>
              <a:rPr lang="en-CA" baseline="0" dirty="0" smtClean="0"/>
              <a:t>Next steps include striking a working group, deciding on a name for the week, and creating a brand/logo/tag line to go with the name. </a:t>
            </a:r>
            <a:r>
              <a:rPr lang="en-CA" baseline="0" smtClean="0"/>
              <a:t>The city might be able to help with logo development once we have the name and tag line. </a:t>
            </a:r>
          </a:p>
          <a:p>
            <a:endParaRPr lang="en-US" baseline="0" dirty="0" smtClean="0"/>
          </a:p>
        </p:txBody>
      </p:sp>
      <p:sp>
        <p:nvSpPr>
          <p:cNvPr id="4" name="Slide Number Placeholder 3"/>
          <p:cNvSpPr>
            <a:spLocks noGrp="1"/>
          </p:cNvSpPr>
          <p:nvPr>
            <p:ph type="sldNum" sz="quarter" idx="10"/>
          </p:nvPr>
        </p:nvSpPr>
        <p:spPr/>
        <p:txBody>
          <a:bodyPr/>
          <a:lstStyle/>
          <a:p>
            <a:fld id="{9C9D210A-1A9E-44AE-89D3-3AEB45D7268E}" type="slidenum">
              <a:rPr lang="en-CA" smtClean="0">
                <a:solidFill>
                  <a:prstClr val="black"/>
                </a:solidFill>
              </a:rPr>
              <a:pPr/>
              <a:t>16</a:t>
            </a:fld>
            <a:endParaRPr lang="en-CA">
              <a:solidFill>
                <a:prstClr val="black"/>
              </a:solidFill>
            </a:endParaRPr>
          </a:p>
        </p:txBody>
      </p:sp>
    </p:spTree>
    <p:extLst>
      <p:ext uri="{BB962C8B-B14F-4D97-AF65-F5344CB8AC3E}">
        <p14:creationId xmlns:p14="http://schemas.microsoft.com/office/powerpoint/2010/main" val="388279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currently on </a:t>
            </a:r>
            <a:r>
              <a:rPr lang="en-US" dirty="0" err="1" smtClean="0"/>
              <a:t>Surveymonkey</a:t>
            </a:r>
            <a:r>
              <a:rPr lang="en-US" baseline="0" dirty="0" smtClean="0"/>
              <a:t> gathering </a:t>
            </a:r>
            <a:r>
              <a:rPr lang="en-US" baseline="0" smtClean="0"/>
              <a:t>feedback.</a:t>
            </a:r>
          </a:p>
          <a:p>
            <a:endParaRPr lang="en-US" baseline="0" dirty="0" smtClean="0"/>
          </a:p>
        </p:txBody>
      </p:sp>
      <p:sp>
        <p:nvSpPr>
          <p:cNvPr id="4" name="Slide Number Placeholder 3"/>
          <p:cNvSpPr>
            <a:spLocks noGrp="1"/>
          </p:cNvSpPr>
          <p:nvPr>
            <p:ph type="sldNum" sz="quarter" idx="10"/>
          </p:nvPr>
        </p:nvSpPr>
        <p:spPr/>
        <p:txBody>
          <a:bodyPr/>
          <a:lstStyle/>
          <a:p>
            <a:fld id="{9C9D210A-1A9E-44AE-89D3-3AEB45D7268E}" type="slidenum">
              <a:rPr lang="en-CA" smtClean="0">
                <a:solidFill>
                  <a:prstClr val="black"/>
                </a:solidFill>
              </a:rPr>
              <a:pPr/>
              <a:t>17</a:t>
            </a:fld>
            <a:endParaRPr lang="en-CA">
              <a:solidFill>
                <a:prstClr val="black"/>
              </a:solidFill>
            </a:endParaRPr>
          </a:p>
        </p:txBody>
      </p:sp>
    </p:spTree>
    <p:extLst>
      <p:ext uri="{BB962C8B-B14F-4D97-AF65-F5344CB8AC3E}">
        <p14:creationId xmlns:p14="http://schemas.microsoft.com/office/powerpoint/2010/main" val="331312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939800"/>
            <a:ext cx="4721225" cy="2655888"/>
          </a:xfrm>
        </p:spPr>
      </p:sp>
      <p:sp>
        <p:nvSpPr>
          <p:cNvPr id="3" name="Notes Placeholder 2"/>
          <p:cNvSpPr>
            <a:spLocks noGrp="1"/>
          </p:cNvSpPr>
          <p:nvPr>
            <p:ph type="body" idx="1"/>
          </p:nvPr>
        </p:nvSpPr>
        <p:spPr>
          <a:xfrm>
            <a:off x="806994" y="3774759"/>
            <a:ext cx="5852160" cy="4329111"/>
          </a:xfrm>
        </p:spPr>
        <p:txBody>
          <a:bodyPr/>
          <a:lstStyle/>
          <a:p>
            <a:r>
              <a:rPr lang="en-CA" dirty="0"/>
              <a:t>1-year non-renewable provincial funding to provide training for refugees and marginalised newcomers facing multiple barriers to employment</a:t>
            </a:r>
            <a:endParaRPr lang="en-CA" dirty="0" smtClean="0"/>
          </a:p>
        </p:txBody>
      </p:sp>
      <p:sp>
        <p:nvSpPr>
          <p:cNvPr id="4" name="Slide Number Placeholder 3"/>
          <p:cNvSpPr>
            <a:spLocks noGrp="1"/>
          </p:cNvSpPr>
          <p:nvPr>
            <p:ph type="sldNum" sz="quarter" idx="10"/>
          </p:nvPr>
        </p:nvSpPr>
        <p:spPr/>
        <p:txBody>
          <a:bodyPr/>
          <a:lstStyle/>
          <a:p>
            <a:fld id="{0B7FFA0C-124F-4729-8799-25DE5B0D5C5C}" type="slidenum">
              <a:rPr lang="en-CA" smtClean="0"/>
              <a:t>19</a:t>
            </a:fld>
            <a:endParaRPr lang="en-CA"/>
          </a:p>
        </p:txBody>
      </p:sp>
    </p:spTree>
    <p:extLst>
      <p:ext uri="{BB962C8B-B14F-4D97-AF65-F5344CB8AC3E}">
        <p14:creationId xmlns:p14="http://schemas.microsoft.com/office/powerpoint/2010/main" val="1443700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638175"/>
            <a:ext cx="4870450" cy="2740025"/>
          </a:xfrm>
        </p:spPr>
      </p:sp>
      <p:sp>
        <p:nvSpPr>
          <p:cNvPr id="3" name="Notes Placeholder 2"/>
          <p:cNvSpPr>
            <a:spLocks noGrp="1"/>
          </p:cNvSpPr>
          <p:nvPr>
            <p:ph type="body" idx="1"/>
          </p:nvPr>
        </p:nvSpPr>
        <p:spPr>
          <a:xfrm>
            <a:off x="731520" y="3637598"/>
            <a:ext cx="5852160" cy="3940493"/>
          </a:xfrm>
        </p:spPr>
        <p:txBody>
          <a:bodyPr/>
          <a:lstStyle/>
          <a:p>
            <a:r>
              <a:rPr lang="en-CA" dirty="0"/>
              <a:t>The ESL Forum is comprised of LINC and ESL providers, volunteer tutors and representatives from English Languages Programs in the community. The group meets to develop language training opportunities for newcomers and refugees and to plan professional development events for individuals engaged in the work of delivering English language instruction</a:t>
            </a:r>
            <a:r>
              <a:rPr lang="en-CA" dirty="0" smtClean="0"/>
              <a:t>.</a:t>
            </a:r>
          </a:p>
          <a:p>
            <a:endParaRPr lang="en-CA" dirty="0"/>
          </a:p>
          <a:p>
            <a:r>
              <a:rPr lang="en-CA" dirty="0" smtClean="0"/>
              <a:t>TVLA </a:t>
            </a:r>
            <a:r>
              <a:rPr lang="en-CA" dirty="0"/>
              <a:t>has delivered a binder with activities for CLB level 2 ESL learners to be used as a template to establish binders for other CLB levels</a:t>
            </a:r>
            <a:r>
              <a:rPr lang="en-CA" dirty="0" smtClean="0"/>
              <a:t>.</a:t>
            </a:r>
          </a:p>
          <a:p>
            <a:endParaRPr lang="en-CA" dirty="0"/>
          </a:p>
          <a:p>
            <a:r>
              <a:rPr lang="en-CA" dirty="0"/>
              <a:t>Combined PD event with Trent </a:t>
            </a:r>
            <a:r>
              <a:rPr lang="en-CA" dirty="0" smtClean="0"/>
              <a:t>University, Fleming, PACE and NCC ESL Tutors on </a:t>
            </a:r>
            <a:r>
              <a:rPr lang="en-CA" dirty="0"/>
              <a:t>Oct 24: 9am – 3.30pm at </a:t>
            </a:r>
            <a:r>
              <a:rPr lang="en-CA" dirty="0" smtClean="0"/>
              <a:t>PACE</a:t>
            </a:r>
          </a:p>
          <a:p>
            <a:r>
              <a:rPr lang="en-CA" dirty="0" smtClean="0"/>
              <a:t>Guest </a:t>
            </a:r>
            <a:r>
              <a:rPr lang="en-CA" dirty="0"/>
              <a:t>Speaker: Kerstin Okubo – Lead Instructor, Academic Listening and Speaking at IFP, University of </a:t>
            </a:r>
            <a:r>
              <a:rPr lang="en-CA" dirty="0" smtClean="0"/>
              <a:t>Toronto</a:t>
            </a:r>
          </a:p>
          <a:p>
            <a:endParaRPr lang="en-CA" dirty="0"/>
          </a:p>
          <a:p>
            <a:r>
              <a:rPr lang="en-CA" dirty="0" smtClean="0"/>
              <a:t>The </a:t>
            </a:r>
            <a:r>
              <a:rPr lang="en-CA" dirty="0"/>
              <a:t>NCC supported the organizing committee of Family Literacy Day, held on January 26</a:t>
            </a:r>
            <a:r>
              <a:rPr lang="en-CA" baseline="30000" dirty="0"/>
              <a:t>th</a:t>
            </a:r>
            <a:r>
              <a:rPr lang="en-CA" dirty="0"/>
              <a:t> from 9 am to 12 pm at Peterborough Square</a:t>
            </a:r>
            <a:r>
              <a:rPr lang="en-CA" dirty="0" smtClean="0"/>
              <a:t>.</a:t>
            </a:r>
          </a:p>
          <a:p>
            <a:endParaRPr lang="en-CA" dirty="0"/>
          </a:p>
          <a:p>
            <a:r>
              <a:rPr lang="en-CA" dirty="0" smtClean="0"/>
              <a:t>Tutor training for volunteer ESL tutors at NCC</a:t>
            </a:r>
          </a:p>
          <a:p>
            <a:endParaRPr lang="en-CA" dirty="0"/>
          </a:p>
          <a:p>
            <a:r>
              <a:rPr lang="en-CA" dirty="0" smtClean="0"/>
              <a:t>Resource cupboard available for all ESL tutors and </a:t>
            </a:r>
            <a:r>
              <a:rPr lang="en-CA" dirty="0"/>
              <a:t>o</a:t>
            </a:r>
            <a:r>
              <a:rPr lang="en-CA" dirty="0" smtClean="0"/>
              <a:t>rganisational </a:t>
            </a:r>
            <a:r>
              <a:rPr lang="en-CA" dirty="0"/>
              <a:t>subscription to esllibrary.com </a:t>
            </a:r>
            <a:endParaRPr lang="en-CA" dirty="0" smtClean="0"/>
          </a:p>
          <a:p>
            <a:endParaRPr lang="en-CA" dirty="0"/>
          </a:p>
          <a:p>
            <a:endParaRPr lang="en-CA" dirty="0"/>
          </a:p>
          <a:p>
            <a:endParaRPr lang="en-CA" dirty="0" smtClean="0"/>
          </a:p>
        </p:txBody>
      </p:sp>
      <p:sp>
        <p:nvSpPr>
          <p:cNvPr id="4" name="Slide Number Placeholder 3"/>
          <p:cNvSpPr>
            <a:spLocks noGrp="1"/>
          </p:cNvSpPr>
          <p:nvPr>
            <p:ph type="sldNum" sz="quarter" idx="10"/>
          </p:nvPr>
        </p:nvSpPr>
        <p:spPr/>
        <p:txBody>
          <a:bodyPr/>
          <a:lstStyle/>
          <a:p>
            <a:fld id="{0B7FFA0C-124F-4729-8799-25DE5B0D5C5C}" type="slidenum">
              <a:rPr lang="en-CA" smtClean="0"/>
              <a:t>20</a:t>
            </a:fld>
            <a:endParaRPr lang="en-CA"/>
          </a:p>
        </p:txBody>
      </p:sp>
    </p:spTree>
    <p:extLst>
      <p:ext uri="{BB962C8B-B14F-4D97-AF65-F5344CB8AC3E}">
        <p14:creationId xmlns:p14="http://schemas.microsoft.com/office/powerpoint/2010/main" val="2860649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3138" y="588963"/>
            <a:ext cx="5416550" cy="3046412"/>
          </a:xfrm>
        </p:spPr>
      </p:sp>
      <p:sp>
        <p:nvSpPr>
          <p:cNvPr id="3" name="Notes Placeholder 2"/>
          <p:cNvSpPr>
            <a:spLocks noGrp="1"/>
          </p:cNvSpPr>
          <p:nvPr>
            <p:ph type="body" idx="1"/>
          </p:nvPr>
        </p:nvSpPr>
        <p:spPr>
          <a:xfrm>
            <a:off x="754743" y="4803875"/>
            <a:ext cx="5852160" cy="4133672"/>
          </a:xfrm>
        </p:spPr>
        <p:txBody>
          <a:bodyPr/>
          <a:lstStyle/>
          <a:p>
            <a:r>
              <a:rPr lang="en-CA" dirty="0" smtClean="0"/>
              <a:t>Photo here is of the gymnasium at St James United Church where we are housed (over 400 community members responded in Feb 2016 to our call for volunteer support team members to support government-assisted refugees)</a:t>
            </a:r>
          </a:p>
          <a:p>
            <a:endParaRPr lang="en-CA" dirty="0"/>
          </a:p>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21</a:t>
            </a:fld>
            <a:endParaRPr lang="en-CA"/>
          </a:p>
        </p:txBody>
      </p:sp>
    </p:spTree>
    <p:extLst>
      <p:ext uri="{BB962C8B-B14F-4D97-AF65-F5344CB8AC3E}">
        <p14:creationId xmlns:p14="http://schemas.microsoft.com/office/powerpoint/2010/main" val="4229104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28</a:t>
            </a:fld>
            <a:endParaRPr lang="en-CA"/>
          </a:p>
        </p:txBody>
      </p:sp>
    </p:spTree>
    <p:extLst>
      <p:ext uri="{BB962C8B-B14F-4D97-AF65-F5344CB8AC3E}">
        <p14:creationId xmlns:p14="http://schemas.microsoft.com/office/powerpoint/2010/main" val="322045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8"/>
            <a:r>
              <a:rPr lang="en-CA" dirty="0"/>
              <a:t>Andy Mitchell – Deputy Warden, County of Peterborough</a:t>
            </a:r>
          </a:p>
          <a:p>
            <a:pPr marL="0" lvl="8"/>
            <a:r>
              <a:rPr lang="en-CA" dirty="0"/>
              <a:t>Don </a:t>
            </a:r>
            <a:r>
              <a:rPr lang="en-CA" dirty="0" err="1"/>
              <a:t>Vassiliadis</a:t>
            </a:r>
            <a:r>
              <a:rPr lang="en-CA" dirty="0"/>
              <a:t> – Councillor, City of Peterborough</a:t>
            </a:r>
          </a:p>
          <a:p>
            <a:pPr marL="0" lvl="5"/>
            <a:r>
              <a:rPr lang="en-CA" dirty="0" err="1"/>
              <a:t>Hajni</a:t>
            </a:r>
            <a:r>
              <a:rPr lang="en-CA" dirty="0"/>
              <a:t> </a:t>
            </a:r>
            <a:r>
              <a:rPr lang="en-CA" dirty="0" err="1"/>
              <a:t>Hös</a:t>
            </a:r>
            <a:r>
              <a:rPr lang="en-CA" dirty="0"/>
              <a:t> – Executive Director, New Canadians Centre </a:t>
            </a:r>
          </a:p>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2</a:t>
            </a:fld>
            <a:endParaRPr lang="en-CA"/>
          </a:p>
        </p:txBody>
      </p:sp>
    </p:spTree>
    <p:extLst>
      <p:ext uri="{BB962C8B-B14F-4D97-AF65-F5344CB8AC3E}">
        <p14:creationId xmlns:p14="http://schemas.microsoft.com/office/powerpoint/2010/main" val="3634560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B7FFA0C-124F-4729-8799-25DE5B0D5C5C}" type="slidenum">
              <a:rPr lang="en-CA" smtClean="0"/>
              <a:t>29</a:t>
            </a:fld>
            <a:endParaRPr lang="en-CA"/>
          </a:p>
        </p:txBody>
      </p:sp>
    </p:spTree>
    <p:extLst>
      <p:ext uri="{BB962C8B-B14F-4D97-AF65-F5344CB8AC3E}">
        <p14:creationId xmlns:p14="http://schemas.microsoft.com/office/powerpoint/2010/main" val="1785931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415925"/>
            <a:ext cx="5345113" cy="3006725"/>
          </a:xfrm>
        </p:spPr>
      </p:sp>
      <p:sp>
        <p:nvSpPr>
          <p:cNvPr id="3" name="Notes Placeholder 2"/>
          <p:cNvSpPr>
            <a:spLocks noGrp="1"/>
          </p:cNvSpPr>
          <p:nvPr>
            <p:ph type="body" idx="1"/>
          </p:nvPr>
        </p:nvSpPr>
        <p:spPr>
          <a:xfrm>
            <a:off x="711708" y="3515442"/>
            <a:ext cx="5852160" cy="4428408"/>
          </a:xfrm>
        </p:spPr>
        <p:txBody>
          <a:bodyPr/>
          <a:lstStyle/>
          <a:p>
            <a:r>
              <a:rPr lang="en-CA" dirty="0" smtClean="0"/>
              <a:t>Thank you for your patience as we provided a year in review of the major accomplishments on the Peterborough Immigration Partnership </a:t>
            </a:r>
            <a:r>
              <a:rPr lang="en-CA" dirty="0" err="1" smtClean="0"/>
              <a:t>workplan</a:t>
            </a:r>
            <a:r>
              <a:rPr lang="en-CA" dirty="0" smtClean="0"/>
              <a:t>. </a:t>
            </a:r>
          </a:p>
          <a:p>
            <a:endParaRPr lang="en-CA" dirty="0"/>
          </a:p>
          <a:p>
            <a:r>
              <a:rPr lang="en-CA" dirty="0" smtClean="0"/>
              <a:t>As we look ahead to the next year, I’d like you to keep some numbers in mind:</a:t>
            </a:r>
          </a:p>
          <a:p>
            <a:endParaRPr lang="en-CA" dirty="0" smtClean="0"/>
          </a:p>
          <a:p>
            <a:r>
              <a:rPr lang="en-CA" dirty="0" smtClean="0"/>
              <a:t>10 – 2019-2020 marks the tenth year of the formation of the Peterborough Immigration Partnership. Some of our founding members are in the room today. As we look back over the past 10 years, has our partnership made a positive impact on our community and brought us closer to being welcoming?</a:t>
            </a:r>
          </a:p>
          <a:p>
            <a:endParaRPr lang="en-CA" dirty="0"/>
          </a:p>
          <a:p>
            <a:r>
              <a:rPr lang="en-CA" dirty="0" smtClean="0"/>
              <a:t>40 – this year also marks the 40</a:t>
            </a:r>
            <a:r>
              <a:rPr lang="en-CA" baseline="30000" dirty="0" smtClean="0"/>
              <a:t>th</a:t>
            </a:r>
            <a:r>
              <a:rPr lang="en-CA" dirty="0" smtClean="0"/>
              <a:t> anniversary of the New Canadians Centre. As the lead agency in the Peterborough Immigration Partnership, it is sobering to remember that we were formed in response to refugees fleeing the communist regime in Vietnam and find ourselves in a similar state of global unrest today.</a:t>
            </a:r>
          </a:p>
          <a:p>
            <a:endParaRPr lang="en-CA" dirty="0"/>
          </a:p>
          <a:p>
            <a:r>
              <a:rPr lang="en-CA" dirty="0" smtClean="0"/>
              <a:t>21 – today is March 21, the International Day for the Elimination of Racial Discrimination. 59 years after the day where 69 people were killed for peacefully demonstrating against apartheid in South Africa, we mourn the recent loss of innocent lives in Christchurch, Quebec City and Pittsburgh. </a:t>
            </a:r>
          </a:p>
          <a:p>
            <a:endParaRPr lang="en-CA" dirty="0"/>
          </a:p>
          <a:p>
            <a:r>
              <a:rPr lang="en-CA" dirty="0"/>
              <a:t>I would like to leave you with </a:t>
            </a:r>
            <a:r>
              <a:rPr lang="en-CA" dirty="0" smtClean="0"/>
              <a:t>this comment from one of our members from our September consultation with PIP partners to inform IRCC about community priorities for the upcoming call for settlement proposals.</a:t>
            </a:r>
          </a:p>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31</a:t>
            </a:fld>
            <a:endParaRPr lang="en-CA"/>
          </a:p>
        </p:txBody>
      </p:sp>
    </p:spTree>
    <p:extLst>
      <p:ext uri="{BB962C8B-B14F-4D97-AF65-F5344CB8AC3E}">
        <p14:creationId xmlns:p14="http://schemas.microsoft.com/office/powerpoint/2010/main" val="419978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Aanin</a:t>
            </a:r>
            <a:endParaRPr lang="en-CA" dirty="0" smtClean="0"/>
          </a:p>
          <a:p>
            <a:endParaRPr lang="en-CA" dirty="0"/>
          </a:p>
          <a:p>
            <a:r>
              <a:rPr lang="en-CA" dirty="0" smtClean="0"/>
              <a:t>As we gather today, </a:t>
            </a:r>
            <a:r>
              <a:rPr lang="en-CA" dirty="0"/>
              <a:t>w</a:t>
            </a:r>
            <a:r>
              <a:rPr lang="en-CA" dirty="0" smtClean="0"/>
              <a:t>e </a:t>
            </a:r>
            <a:r>
              <a:rPr lang="en-CA" dirty="0"/>
              <a:t>respectfully acknowledge that we gather and reside on Mississauga </a:t>
            </a:r>
            <a:r>
              <a:rPr lang="en-CA" dirty="0" err="1"/>
              <a:t>Anishinaabe</a:t>
            </a:r>
            <a:r>
              <a:rPr lang="en-CA" dirty="0"/>
              <a:t> traditional land, adjacent to </a:t>
            </a:r>
            <a:r>
              <a:rPr lang="en-CA" dirty="0" err="1"/>
              <a:t>Haudenosaunee</a:t>
            </a:r>
            <a:r>
              <a:rPr lang="en-CA" dirty="0"/>
              <a:t> Territory and in the territory covered by the Williams Treaty</a:t>
            </a:r>
            <a:r>
              <a:rPr lang="en-CA" dirty="0" smtClean="0"/>
              <a:t>.</a:t>
            </a:r>
          </a:p>
          <a:p>
            <a:endParaRPr lang="en-CA" dirty="0"/>
          </a:p>
          <a:p>
            <a:r>
              <a:rPr lang="en-CA" dirty="0"/>
              <a:t>We offer our deep gratitude to our First Nations for their care for, and teachings about, our earth and our relations. </a:t>
            </a:r>
            <a:r>
              <a:rPr lang="en-CA" dirty="0" smtClean="0"/>
              <a:t>May </a:t>
            </a:r>
            <a:r>
              <a:rPr lang="en-CA" dirty="0"/>
              <a:t>we honour </a:t>
            </a:r>
            <a:r>
              <a:rPr lang="en-CA" dirty="0" smtClean="0"/>
              <a:t>these teachings. </a:t>
            </a:r>
            <a:r>
              <a:rPr lang="en-CA" dirty="0"/>
              <a:t>We also </a:t>
            </a:r>
            <a:r>
              <a:rPr lang="en-CA" dirty="0" smtClean="0"/>
              <a:t>recognise </a:t>
            </a:r>
            <a:r>
              <a:rPr lang="en-CA" dirty="0"/>
              <a:t>those who have journeyed from distant lands </a:t>
            </a:r>
            <a:r>
              <a:rPr lang="en-CA" dirty="0" smtClean="0"/>
              <a:t>and </a:t>
            </a:r>
            <a:r>
              <a:rPr lang="en-CA" dirty="0"/>
              <a:t>who share their gifts with our </a:t>
            </a:r>
            <a:r>
              <a:rPr lang="en-CA" dirty="0" smtClean="0"/>
              <a:t>community in the spirit of peace and co-operation. </a:t>
            </a:r>
          </a:p>
          <a:p>
            <a:endParaRPr lang="en-CA" dirty="0"/>
          </a:p>
          <a:p>
            <a:r>
              <a:rPr lang="en-CA" dirty="0" smtClean="0"/>
              <a:t>To start our morning, I would like to invite words of welcome from:</a:t>
            </a:r>
            <a:endParaRPr lang="en-US" dirty="0"/>
          </a:p>
          <a:p>
            <a:endParaRPr lang="en-CA" dirty="0" smtClean="0"/>
          </a:p>
          <a:p>
            <a:pPr marL="0" lvl="8"/>
            <a:r>
              <a:rPr lang="en-CA" dirty="0"/>
              <a:t>Andy Mitchell – Deputy Warden, County of Peterborough</a:t>
            </a:r>
          </a:p>
          <a:p>
            <a:pPr marL="0" lvl="8"/>
            <a:r>
              <a:rPr lang="en-CA" dirty="0"/>
              <a:t>Don </a:t>
            </a:r>
            <a:r>
              <a:rPr lang="en-CA" dirty="0" err="1"/>
              <a:t>Vassiliadis</a:t>
            </a:r>
            <a:r>
              <a:rPr lang="en-CA" dirty="0"/>
              <a:t> – Councillor, City of Peterborough</a:t>
            </a:r>
          </a:p>
          <a:p>
            <a:pPr marL="0" lvl="5"/>
            <a:r>
              <a:rPr lang="en-CA" dirty="0" err="1"/>
              <a:t>Hajni</a:t>
            </a:r>
            <a:r>
              <a:rPr lang="en-CA" dirty="0"/>
              <a:t> </a:t>
            </a:r>
            <a:r>
              <a:rPr lang="en-CA" dirty="0" err="1"/>
              <a:t>Hös</a:t>
            </a:r>
            <a:r>
              <a:rPr lang="en-CA" dirty="0"/>
              <a:t> – Executive Director, New Canadians Centre </a:t>
            </a:r>
          </a:p>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3</a:t>
            </a:fld>
            <a:endParaRPr lang="en-CA"/>
          </a:p>
        </p:txBody>
      </p:sp>
    </p:spTree>
    <p:extLst>
      <p:ext uri="{BB962C8B-B14F-4D97-AF65-F5344CB8AC3E}">
        <p14:creationId xmlns:p14="http://schemas.microsoft.com/office/powerpoint/2010/main" val="116995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B7FFA0C-124F-4729-8799-25DE5B0D5C5C}" type="slidenum">
              <a:rPr lang="en-CA" smtClean="0"/>
              <a:t>4</a:t>
            </a:fld>
            <a:endParaRPr lang="en-CA"/>
          </a:p>
        </p:txBody>
      </p:sp>
    </p:spTree>
    <p:extLst>
      <p:ext uri="{BB962C8B-B14F-4D97-AF65-F5344CB8AC3E}">
        <p14:creationId xmlns:p14="http://schemas.microsoft.com/office/powerpoint/2010/main" val="229699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dirty="0"/>
              <a:t>US, 2, UK, 3. Australia </a:t>
            </a:r>
          </a:p>
          <a:p>
            <a:pPr>
              <a:buAutoNum type="arabicPeriod"/>
            </a:pPr>
            <a:r>
              <a:rPr lang="en-US" dirty="0"/>
              <a:t>January 23 session</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CA" sz="1200" smtClean="0">
                <a:latin typeface="Calibri"/>
                <a:ea typeface="Calibri"/>
                <a:cs typeface="Calibri"/>
                <a:sym typeface="Calibri"/>
              </a:rPr>
              <a:pPr algn="r"/>
              <a:t>6</a:t>
            </a:fld>
            <a:endParaRPr lang="en-CA" sz="1200">
              <a:latin typeface="Calibri"/>
              <a:ea typeface="Calibri"/>
              <a:cs typeface="Calibri"/>
              <a:sym typeface="Calibri"/>
            </a:endParaRPr>
          </a:p>
        </p:txBody>
      </p:sp>
    </p:spTree>
    <p:extLst>
      <p:ext uri="{BB962C8B-B14F-4D97-AF65-F5344CB8AC3E}">
        <p14:creationId xmlns:p14="http://schemas.microsoft.com/office/powerpoint/2010/main" val="201192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largely untapped resource for Peterborough community</a:t>
            </a:r>
            <a:endParaRPr lang="en-CA" dirty="0"/>
          </a:p>
        </p:txBody>
      </p:sp>
      <p:sp>
        <p:nvSpPr>
          <p:cNvPr id="4" name="Slide Number Placeholder 3"/>
          <p:cNvSpPr>
            <a:spLocks noGrp="1"/>
          </p:cNvSpPr>
          <p:nvPr>
            <p:ph type="sldNum" idx="12"/>
          </p:nvPr>
        </p:nvSpPr>
        <p:spPr/>
        <p:txBody>
          <a:bodyPr/>
          <a:lstStyle/>
          <a:p>
            <a:pPr algn="r"/>
            <a:fld id="{00000000-1234-1234-1234-123412341234}" type="slidenum">
              <a:rPr lang="en-CA" sz="1200" smtClean="0">
                <a:latin typeface="Calibri"/>
                <a:ea typeface="Calibri"/>
                <a:cs typeface="Calibri"/>
                <a:sym typeface="Calibri"/>
              </a:rPr>
              <a:pPr algn="r"/>
              <a:t>7</a:t>
            </a:fld>
            <a:endParaRPr lang="en-CA" sz="1200">
              <a:latin typeface="Calibri"/>
              <a:ea typeface="Calibri"/>
              <a:cs typeface="Calibri"/>
              <a:sym typeface="Calibri"/>
            </a:endParaRPr>
          </a:p>
        </p:txBody>
      </p:sp>
    </p:spTree>
    <p:extLst>
      <p:ext uri="{BB962C8B-B14F-4D97-AF65-F5344CB8AC3E}">
        <p14:creationId xmlns:p14="http://schemas.microsoft.com/office/powerpoint/2010/main" val="249340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7cb3653c45_2_6: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086" name="Google Shape;2086;g7cb3653c45_2_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59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7cb3653c45_2_2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114" name="Google Shape;2114;g7cb3653c45_2_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585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Google Shape;2072;g7cb3653c45_4_1063: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073" name="Google Shape;2073;g7cb3653c45_4_106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397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F2A45-F1B2-42C3-BA92-3F77E765E5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C26FDC3C-6AB0-43A9-AB83-6A5FED7DC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A43ABE7C-6B8F-4E6D-B725-3088EB12A0A5}"/>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15518AF4-3747-4C42-B5F5-5EB698DCABE9}"/>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53DC7BA3-61C6-4C7C-99BE-DD92F55F8431}"/>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36969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AB9D56-FC47-4D4D-A603-1A5B972D52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1F70E3AA-CD52-45E1-B956-53B3B85C9C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99868BEB-3B8A-4E61-B533-1B09057B76B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1401F1AC-2C0A-4F4D-B4CE-6DA9A521CC1B}"/>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33390092-908E-4855-93FC-CCA3B1EAF90D}"/>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798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BBB93-1FBE-4D9B-B863-CDC5C787A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5A60BDD6-6679-44F1-9145-87E9E050D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E0F606C-0621-4BCC-A92E-945B237B66F9}"/>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8EBA7F76-F6B2-40CC-8872-30ABBDA4351C}"/>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11CC3CD0-0295-4A6F-BBF8-C31A4AD620E3}"/>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3742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E3C2-01E9-4ACF-A725-4B8721E6FB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D570C36E-6E8C-4EBC-B3E3-D997C0079C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155696FA-A595-4807-9A23-6AD52214F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32641270-D9B8-4823-B70B-32EBC96049BA}"/>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0C1DCF85-8732-4272-BB85-D8B57B2890C3}"/>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12B61EB6-2D5E-4CF2-BD8C-97F875F5EF61}"/>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6033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DD634-0C88-4C10-8744-C6F51C8F457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8B508A8E-4A08-4C16-948A-7F4315331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8FC316-8E9A-49AC-9181-C8A6818864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BF4A9A06-DDF5-4E46-8461-5D5342CF2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3C065B3-AAAB-458A-8B9B-AA7F7B9A8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6F7D28E8-FC10-4C31-979B-BDA4B9CDC54C}"/>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8" name="Footer Placeholder 7">
            <a:extLst>
              <a:ext uri="{FF2B5EF4-FFF2-40B4-BE49-F238E27FC236}">
                <a16:creationId xmlns:a16="http://schemas.microsoft.com/office/drawing/2014/main" xmlns="" id="{AD5081E9-5097-4E9C-AC6E-2D6FCDFC6FD1}"/>
              </a:ext>
            </a:extLst>
          </p:cNvPr>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a:extLst>
              <a:ext uri="{FF2B5EF4-FFF2-40B4-BE49-F238E27FC236}">
                <a16:creationId xmlns:a16="http://schemas.microsoft.com/office/drawing/2014/main" xmlns="" id="{6532C513-0E19-450B-A68E-B2CA6919E41D}"/>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16729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A0317-1730-47AD-B06F-FD887B5C4F8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DB26DC85-573F-4CAB-83ED-7EDBB6227BD6}"/>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4" name="Footer Placeholder 3">
            <a:extLst>
              <a:ext uri="{FF2B5EF4-FFF2-40B4-BE49-F238E27FC236}">
                <a16:creationId xmlns:a16="http://schemas.microsoft.com/office/drawing/2014/main" xmlns="" id="{F5722DAC-8809-4E34-88AF-5E6140FBB668}"/>
              </a:ext>
            </a:extLst>
          </p:cNvPr>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a:extLst>
              <a:ext uri="{FF2B5EF4-FFF2-40B4-BE49-F238E27FC236}">
                <a16:creationId xmlns:a16="http://schemas.microsoft.com/office/drawing/2014/main" xmlns="" id="{C89A4B22-293C-4CA1-B9A2-989F028A9B1E}"/>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7594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A2E58B-C8C5-4883-B358-5FC90F29DD12}"/>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3" name="Footer Placeholder 2">
            <a:extLst>
              <a:ext uri="{FF2B5EF4-FFF2-40B4-BE49-F238E27FC236}">
                <a16:creationId xmlns:a16="http://schemas.microsoft.com/office/drawing/2014/main" xmlns="" id="{1AF72EB7-DD19-44EF-B60F-689340FD8729}"/>
              </a:ext>
            </a:extLst>
          </p:cNvPr>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a:extLst>
              <a:ext uri="{FF2B5EF4-FFF2-40B4-BE49-F238E27FC236}">
                <a16:creationId xmlns:a16="http://schemas.microsoft.com/office/drawing/2014/main" xmlns="" id="{425858A7-AA87-4870-90E5-792D97958868}"/>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75419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EE892C-1BC7-4A89-85D9-6A1CB74CA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58499523-844F-4CF0-95FF-44E6BCD02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D4F2FAA6-0AF4-42E4-8528-E2760F671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2FFE50-2639-46F3-B2B7-C7A7EB8800AB}"/>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39676A9C-C90F-40EF-BAEF-9A2665FC253E}"/>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956348AB-819F-4750-BC73-B6D1C51B5016}"/>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8381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34C507-19F1-4DCF-B7CC-522ED212E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BF8BB830-40B8-4390-82A3-58001DFF4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0A6691C2-D1FE-483F-B018-362B1470F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1310B1D-C4D5-4008-9BAF-7EE595F5794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ABE26712-E262-4E90-AC45-DF7663A2A2B7}"/>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A0ABE7B5-8335-4439-BCD5-3CF3C51AFF53}"/>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56309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54A4F-0E0A-48E7-B29C-37B9DB1563D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CB0F1BE7-74D9-4846-95A9-F7B00FD79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332F531D-D89D-4088-815B-2DB55955267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3ACC6007-356E-45C0-9891-7AB0DB63538F}"/>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C9C679CA-6D15-4818-A27A-D37DE922E434}"/>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4074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D90305E-A7F5-4752-97E1-7D0492F331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B2830FBC-772C-47CB-8957-B31D612CB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F9EC074A-DB63-486F-8A0F-7254372E671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A950C7B1-0B57-4A38-81A2-986CCAF27E88}"/>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D7BCF2FE-1FD0-46D8-B7B9-689C9EDBB3BC}"/>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2436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F2A45-F1B2-42C3-BA92-3F77E765E5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C26FDC3C-6AB0-43A9-AB83-6A5FED7DC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A43ABE7C-6B8F-4E6D-B725-3088EB12A0A5}"/>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15518AF4-3747-4C42-B5F5-5EB698DCABE9}"/>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53DC7BA3-61C6-4C7C-99BE-DD92F55F8431}"/>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05301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AB9D56-FC47-4D4D-A603-1A5B972D52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1F70E3AA-CD52-45E1-B956-53B3B85C9C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99868BEB-3B8A-4E61-B533-1B09057B76B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1401F1AC-2C0A-4F4D-B4CE-6DA9A521CC1B}"/>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33390092-908E-4855-93FC-CCA3B1EAF90D}"/>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39682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BBB93-1FBE-4D9B-B863-CDC5C787A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5A60BDD6-6679-44F1-9145-87E9E050D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E0F606C-0621-4BCC-A92E-945B237B66F9}"/>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8EBA7F76-F6B2-40CC-8872-30ABBDA4351C}"/>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11CC3CD0-0295-4A6F-BBF8-C31A4AD620E3}"/>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90026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E3C2-01E9-4ACF-A725-4B8721E6FB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D570C36E-6E8C-4EBC-B3E3-D997C0079C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155696FA-A595-4807-9A23-6AD52214F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32641270-D9B8-4823-B70B-32EBC96049BA}"/>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0C1DCF85-8732-4272-BB85-D8B57B2890C3}"/>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12B61EB6-2D5E-4CF2-BD8C-97F875F5EF61}"/>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81289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DD634-0C88-4C10-8744-C6F51C8F457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8B508A8E-4A08-4C16-948A-7F4315331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8FC316-8E9A-49AC-9181-C8A6818864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BF4A9A06-DDF5-4E46-8461-5D5342CF2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3C065B3-AAAB-458A-8B9B-AA7F7B9A8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6F7D28E8-FC10-4C31-979B-BDA4B9CDC54C}"/>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8" name="Footer Placeholder 7">
            <a:extLst>
              <a:ext uri="{FF2B5EF4-FFF2-40B4-BE49-F238E27FC236}">
                <a16:creationId xmlns:a16="http://schemas.microsoft.com/office/drawing/2014/main" xmlns="" id="{AD5081E9-5097-4E9C-AC6E-2D6FCDFC6FD1}"/>
              </a:ext>
            </a:extLst>
          </p:cNvPr>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a:extLst>
              <a:ext uri="{FF2B5EF4-FFF2-40B4-BE49-F238E27FC236}">
                <a16:creationId xmlns:a16="http://schemas.microsoft.com/office/drawing/2014/main" xmlns="" id="{6532C513-0E19-450B-A68E-B2CA6919E41D}"/>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64135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A0317-1730-47AD-B06F-FD887B5C4F8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DB26DC85-573F-4CAB-83ED-7EDBB6227BD6}"/>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4" name="Footer Placeholder 3">
            <a:extLst>
              <a:ext uri="{FF2B5EF4-FFF2-40B4-BE49-F238E27FC236}">
                <a16:creationId xmlns:a16="http://schemas.microsoft.com/office/drawing/2014/main" xmlns="" id="{F5722DAC-8809-4E34-88AF-5E6140FBB668}"/>
              </a:ext>
            </a:extLst>
          </p:cNvPr>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a:extLst>
              <a:ext uri="{FF2B5EF4-FFF2-40B4-BE49-F238E27FC236}">
                <a16:creationId xmlns:a16="http://schemas.microsoft.com/office/drawing/2014/main" xmlns="" id="{C89A4B22-293C-4CA1-B9A2-989F028A9B1E}"/>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21487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A2E58B-C8C5-4883-B358-5FC90F29DD12}"/>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3" name="Footer Placeholder 2">
            <a:extLst>
              <a:ext uri="{FF2B5EF4-FFF2-40B4-BE49-F238E27FC236}">
                <a16:creationId xmlns:a16="http://schemas.microsoft.com/office/drawing/2014/main" xmlns="" id="{1AF72EB7-DD19-44EF-B60F-689340FD8729}"/>
              </a:ext>
            </a:extLst>
          </p:cNvPr>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a:extLst>
              <a:ext uri="{FF2B5EF4-FFF2-40B4-BE49-F238E27FC236}">
                <a16:creationId xmlns:a16="http://schemas.microsoft.com/office/drawing/2014/main" xmlns="" id="{425858A7-AA87-4870-90E5-792D97958868}"/>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3518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EE892C-1BC7-4A89-85D9-6A1CB74CA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58499523-844F-4CF0-95FF-44E6BCD02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D4F2FAA6-0AF4-42E4-8528-E2760F671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2FFE50-2639-46F3-B2B7-C7A7EB8800AB}"/>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39676A9C-C90F-40EF-BAEF-9A2665FC253E}"/>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956348AB-819F-4750-BC73-B6D1C51B5016}"/>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54207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34C507-19F1-4DCF-B7CC-522ED212E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BF8BB830-40B8-4390-82A3-58001DFF4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0A6691C2-D1FE-483F-B018-362B1470F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1310B1D-C4D5-4008-9BAF-7EE595F5794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6" name="Footer Placeholder 5">
            <a:extLst>
              <a:ext uri="{FF2B5EF4-FFF2-40B4-BE49-F238E27FC236}">
                <a16:creationId xmlns:a16="http://schemas.microsoft.com/office/drawing/2014/main" xmlns="" id="{ABE26712-E262-4E90-AC45-DF7663A2A2B7}"/>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a16="http://schemas.microsoft.com/office/drawing/2014/main" xmlns="" id="{A0ABE7B5-8335-4439-BCD5-3CF3C51AFF53}"/>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84890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54A4F-0E0A-48E7-B29C-37B9DB1563D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CB0F1BE7-74D9-4846-95A9-F7B00FD79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332F531D-D89D-4088-815B-2DB55955267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3ACC6007-356E-45C0-9891-7AB0DB63538F}"/>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C9C679CA-6D15-4818-A27A-D37DE922E434}"/>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39888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D90305E-A7F5-4752-97E1-7D0492F331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B2830FBC-772C-47CB-8957-B31D612CB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F9EC074A-DB63-486F-8A0F-7254372E6713}"/>
              </a:ext>
            </a:extLst>
          </p:cNvPr>
          <p:cNvSpPr>
            <a:spLocks noGrp="1"/>
          </p:cNvSpPr>
          <p:nvPr>
            <p:ph type="dt" sz="half" idx="10"/>
          </p:nvPr>
        </p:nvSpPr>
        <p:spPr/>
        <p:txBody>
          <a:bodyPr/>
          <a:lstStyle/>
          <a:p>
            <a:fld id="{9D0E9242-4A13-4616-91F8-F1990BB08E06}" type="datetimeFigureOut">
              <a:rPr lang="en-CA" smtClean="0">
                <a:solidFill>
                  <a:prstClr val="black">
                    <a:tint val="75000"/>
                  </a:prstClr>
                </a:solidFill>
              </a:rPr>
              <a:pPr/>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A950C7B1-0B57-4A38-81A2-986CCAF27E88}"/>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D7BCF2FE-1FD0-46D8-B7B9-689C9EDBB3BC}"/>
              </a:ext>
            </a:extLst>
          </p:cNvPr>
          <p:cNvSpPr>
            <a:spLocks noGrp="1"/>
          </p:cNvSpPr>
          <p:nvPr>
            <p:ph type="sldNum" sz="quarter" idx="12"/>
          </p:nvPr>
        </p:nvSpPr>
        <p:spPr/>
        <p:txBody>
          <a:bodyPr/>
          <a:lstStyle/>
          <a:p>
            <a:fld id="{058F60CF-4041-43F4-8FBF-FDD00CE576F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47890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2417683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cap="none"/>
            </a:lvl1pPr>
          </a:lstStyle>
          <a:p>
            <a:r>
              <a:rPr lang="en-US" dirty="0" smtClean="0"/>
              <a:t>Click to edit master title style</a:t>
            </a:r>
            <a:endParaRPr lang="en-CA" dirty="0"/>
          </a:p>
        </p:txBody>
      </p:sp>
      <p:sp>
        <p:nvSpPr>
          <p:cNvPr id="3" name="Date Placeholder 2"/>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3248887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2479590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3163418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399809-8D60-4B5C-A5FA-3764F01693AB}" type="slidenum">
              <a:rPr lang="en-CA" smtClean="0"/>
              <a:pPr/>
              <a:t>‹#›</a:t>
            </a:fld>
            <a:endParaRPr lang="en-CA"/>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2297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237209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3366132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1079766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CA">
              <a:solidFill>
                <a:srgbClr val="212745"/>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2399809-8D60-4B5C-A5FA-3764F01693AB}" type="slidenum">
              <a:rPr lang="en-CA" smtClean="0">
                <a:solidFill>
                  <a:srgbClr val="212745"/>
                </a:solidFill>
              </a:rPr>
              <a:pPr/>
              <a:t>‹#›</a:t>
            </a:fld>
            <a:endParaRPr lang="en-CA">
              <a:solidFill>
                <a:srgbClr val="212745"/>
              </a:solidFill>
            </a:endParaRPr>
          </a:p>
        </p:txBody>
      </p:sp>
    </p:spTree>
    <p:extLst>
      <p:ext uri="{BB962C8B-B14F-4D97-AF65-F5344CB8AC3E}">
        <p14:creationId xmlns:p14="http://schemas.microsoft.com/office/powerpoint/2010/main" val="1899038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3281623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2599039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D3615-9DB0-45D0-9948-F7D9D2E8B0DC}" type="datetimeFigureOut">
              <a:rPr lang="en-CA" smtClean="0"/>
              <a:pPr/>
              <a:t>21/02/2020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399809-8D60-4B5C-A5FA-3764F01693AB}" type="slidenum">
              <a:rPr lang="en-CA" smtClean="0"/>
              <a:pPr/>
              <a:t>‹#›</a:t>
            </a:fld>
            <a:endParaRPr lang="en-CA"/>
          </a:p>
        </p:txBody>
      </p:sp>
    </p:spTree>
    <p:extLst>
      <p:ext uri="{BB962C8B-B14F-4D97-AF65-F5344CB8AC3E}">
        <p14:creationId xmlns:p14="http://schemas.microsoft.com/office/powerpoint/2010/main" val="2504623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B09025-5C14-4979-A924-655639C66C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 xmlns:a16="http://schemas.microsoft.com/office/drawing/2014/main" id="{587C7DA7-5152-4BC1-BA2C-7A725D39A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 xmlns:a16="http://schemas.microsoft.com/office/drawing/2014/main" id="{1D4B2E1B-94F2-4557-9A97-CFF5DCD1888B}"/>
              </a:ext>
            </a:extLst>
          </p:cNvPr>
          <p:cNvSpPr>
            <a:spLocks noGrp="1"/>
          </p:cNvSpPr>
          <p:nvPr>
            <p:ph type="dt" sz="half" idx="10"/>
          </p:nvPr>
        </p:nvSpPr>
        <p:spPr/>
        <p:txBody>
          <a:bodyPr/>
          <a:lstStyle/>
          <a:p>
            <a:endParaRPr lang="en-CA">
              <a:solidFill>
                <a:prstClr val="black">
                  <a:tint val="75000"/>
                </a:prstClr>
              </a:solidFill>
            </a:endParaRPr>
          </a:p>
        </p:txBody>
      </p:sp>
      <p:sp>
        <p:nvSpPr>
          <p:cNvPr id="5" name="Footer Placeholder 4">
            <a:extLst>
              <a:ext uri="{FF2B5EF4-FFF2-40B4-BE49-F238E27FC236}">
                <a16:creationId xmlns="" xmlns:a16="http://schemas.microsoft.com/office/drawing/2014/main" id="{39A4F0A4-8FCC-4A32-B0C5-BEE5579915E2}"/>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 xmlns:a16="http://schemas.microsoft.com/office/drawing/2014/main" id="{8AB5A45E-D3AF-49DD-B751-98F3F4FE62AC}"/>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111941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3E8ED9-427A-418B-B943-3A54322F4E9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 xmlns:a16="http://schemas.microsoft.com/office/drawing/2014/main" id="{CF7D89B2-A986-47EA-BE84-EB3208425A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CE5EBC3D-DD6B-43E1-B155-E03AC51FEBB0}"/>
              </a:ext>
            </a:extLst>
          </p:cNvPr>
          <p:cNvSpPr>
            <a:spLocks noGrp="1"/>
          </p:cNvSpPr>
          <p:nvPr>
            <p:ph type="dt" sz="half" idx="10"/>
          </p:nvPr>
        </p:nvSpPr>
        <p:spPr/>
        <p:txBody>
          <a:bodyPr/>
          <a:lstStyle/>
          <a:p>
            <a:endParaRPr lang="en-CA">
              <a:solidFill>
                <a:prstClr val="black">
                  <a:tint val="75000"/>
                </a:prstClr>
              </a:solidFill>
            </a:endParaRPr>
          </a:p>
        </p:txBody>
      </p:sp>
      <p:sp>
        <p:nvSpPr>
          <p:cNvPr id="5" name="Footer Placeholder 4">
            <a:extLst>
              <a:ext uri="{FF2B5EF4-FFF2-40B4-BE49-F238E27FC236}">
                <a16:creationId xmlns="" xmlns:a16="http://schemas.microsoft.com/office/drawing/2014/main" id="{82001160-F911-41EA-99A1-748A88472B7E}"/>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 xmlns:a16="http://schemas.microsoft.com/office/drawing/2014/main" id="{30040AC0-A542-4528-9FE2-768DAF90181E}"/>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1845908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297C8A-6FB4-4324-9509-525160CC7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 xmlns:a16="http://schemas.microsoft.com/office/drawing/2014/main" id="{1EB9E4B8-E4BD-40D1-82F6-37FF42EB2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F0651B-C564-4B0D-BB6A-1670D83C3B92}"/>
              </a:ext>
            </a:extLst>
          </p:cNvPr>
          <p:cNvSpPr>
            <a:spLocks noGrp="1"/>
          </p:cNvSpPr>
          <p:nvPr>
            <p:ph type="dt" sz="half" idx="10"/>
          </p:nvPr>
        </p:nvSpPr>
        <p:spPr/>
        <p:txBody>
          <a:bodyPr/>
          <a:lstStyle/>
          <a:p>
            <a:endParaRPr lang="en-CA">
              <a:solidFill>
                <a:prstClr val="black">
                  <a:tint val="75000"/>
                </a:prstClr>
              </a:solidFill>
            </a:endParaRPr>
          </a:p>
        </p:txBody>
      </p:sp>
      <p:sp>
        <p:nvSpPr>
          <p:cNvPr id="5" name="Footer Placeholder 4">
            <a:extLst>
              <a:ext uri="{FF2B5EF4-FFF2-40B4-BE49-F238E27FC236}">
                <a16:creationId xmlns="" xmlns:a16="http://schemas.microsoft.com/office/drawing/2014/main" id="{E3531FA3-28BD-4621-A2F8-AD73E5FABD81}"/>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 xmlns:a16="http://schemas.microsoft.com/office/drawing/2014/main" id="{6B150585-9AE2-460F-A095-A19A3249278B}"/>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3767516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6A1F88-1CDB-4FBE-95F0-01C6156254E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 xmlns:a16="http://schemas.microsoft.com/office/drawing/2014/main" id="{6C33384E-0858-4302-BC03-D560FC81BC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 xmlns:a16="http://schemas.microsoft.com/office/drawing/2014/main" id="{A1377CE0-007D-407F-B8D2-5D96823CB5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 xmlns:a16="http://schemas.microsoft.com/office/drawing/2014/main" id="{EC65686C-FB7B-43B5-B417-D140FA3A5755}"/>
              </a:ext>
            </a:extLst>
          </p:cNvPr>
          <p:cNvSpPr>
            <a:spLocks noGrp="1"/>
          </p:cNvSpPr>
          <p:nvPr>
            <p:ph type="dt" sz="half" idx="10"/>
          </p:nvPr>
        </p:nvSpPr>
        <p:spPr/>
        <p:txBody>
          <a:bodyPr/>
          <a:lstStyle/>
          <a:p>
            <a:endParaRPr lang="en-CA">
              <a:solidFill>
                <a:prstClr val="black">
                  <a:tint val="75000"/>
                </a:prstClr>
              </a:solidFill>
            </a:endParaRPr>
          </a:p>
        </p:txBody>
      </p:sp>
      <p:sp>
        <p:nvSpPr>
          <p:cNvPr id="6" name="Footer Placeholder 5">
            <a:extLst>
              <a:ext uri="{FF2B5EF4-FFF2-40B4-BE49-F238E27FC236}">
                <a16:creationId xmlns="" xmlns:a16="http://schemas.microsoft.com/office/drawing/2014/main" id="{938C4325-EB0D-4070-931C-4117E66844FB}"/>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 xmlns:a16="http://schemas.microsoft.com/office/drawing/2014/main" id="{984D521F-8B6B-4916-AF11-CDF626FC0208}"/>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270107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2/21/2020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024E03-D000-4F38-B814-A0344B9489A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 xmlns:a16="http://schemas.microsoft.com/office/drawing/2014/main" id="{3BEFF396-F5C8-4466-BDBF-BE277F13FD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8773743-C8E8-4BB9-A543-7E8ECBA066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 xmlns:a16="http://schemas.microsoft.com/office/drawing/2014/main" id="{E621A04F-4C2C-4361-924C-D31B5357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40156BC-6825-429E-9F84-C6CA845D97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 xmlns:a16="http://schemas.microsoft.com/office/drawing/2014/main" id="{F4137617-CD1F-4FFB-8063-2FCF6C01373B}"/>
              </a:ext>
            </a:extLst>
          </p:cNvPr>
          <p:cNvSpPr>
            <a:spLocks noGrp="1"/>
          </p:cNvSpPr>
          <p:nvPr>
            <p:ph type="dt" sz="half" idx="10"/>
          </p:nvPr>
        </p:nvSpPr>
        <p:spPr/>
        <p:txBody>
          <a:bodyPr/>
          <a:lstStyle/>
          <a:p>
            <a:endParaRPr lang="en-CA">
              <a:solidFill>
                <a:prstClr val="black">
                  <a:tint val="75000"/>
                </a:prstClr>
              </a:solidFill>
            </a:endParaRPr>
          </a:p>
        </p:txBody>
      </p:sp>
      <p:sp>
        <p:nvSpPr>
          <p:cNvPr id="8" name="Footer Placeholder 7">
            <a:extLst>
              <a:ext uri="{FF2B5EF4-FFF2-40B4-BE49-F238E27FC236}">
                <a16:creationId xmlns="" xmlns:a16="http://schemas.microsoft.com/office/drawing/2014/main" id="{F8E0ACF1-E7B6-4889-A64D-34CD09F0CFDE}"/>
              </a:ext>
            </a:extLst>
          </p:cNvPr>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a:extLst>
              <a:ext uri="{FF2B5EF4-FFF2-40B4-BE49-F238E27FC236}">
                <a16:creationId xmlns="" xmlns:a16="http://schemas.microsoft.com/office/drawing/2014/main" id="{D7932C7B-F437-4810-ADFA-6F05B9E122F0}"/>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4240476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8D275D-C655-46A6-B72B-FACD4C88BDD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 xmlns:a16="http://schemas.microsoft.com/office/drawing/2014/main" id="{863723AB-0648-454B-8FE1-906D7AA8B961}"/>
              </a:ext>
            </a:extLst>
          </p:cNvPr>
          <p:cNvSpPr>
            <a:spLocks noGrp="1"/>
          </p:cNvSpPr>
          <p:nvPr>
            <p:ph type="dt" sz="half" idx="10"/>
          </p:nvPr>
        </p:nvSpPr>
        <p:spPr/>
        <p:txBody>
          <a:bodyPr/>
          <a:lstStyle/>
          <a:p>
            <a:endParaRPr lang="en-CA">
              <a:solidFill>
                <a:prstClr val="black">
                  <a:tint val="75000"/>
                </a:prstClr>
              </a:solidFill>
            </a:endParaRPr>
          </a:p>
        </p:txBody>
      </p:sp>
      <p:sp>
        <p:nvSpPr>
          <p:cNvPr id="4" name="Footer Placeholder 3">
            <a:extLst>
              <a:ext uri="{FF2B5EF4-FFF2-40B4-BE49-F238E27FC236}">
                <a16:creationId xmlns="" xmlns:a16="http://schemas.microsoft.com/office/drawing/2014/main" id="{AADF1519-0A10-45E4-BC06-EEEDFE9CC6DC}"/>
              </a:ext>
            </a:extLst>
          </p:cNvPr>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a:extLst>
              <a:ext uri="{FF2B5EF4-FFF2-40B4-BE49-F238E27FC236}">
                <a16:creationId xmlns="" xmlns:a16="http://schemas.microsoft.com/office/drawing/2014/main" id="{31815FE8-BB74-4EEB-9D2E-154ECF2A2A5D}"/>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55969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C7A592E-9081-4FA5-9EC0-79ADEADA261D}"/>
              </a:ext>
            </a:extLst>
          </p:cNvPr>
          <p:cNvSpPr>
            <a:spLocks noGrp="1"/>
          </p:cNvSpPr>
          <p:nvPr>
            <p:ph type="dt" sz="half" idx="10"/>
          </p:nvPr>
        </p:nvSpPr>
        <p:spPr/>
        <p:txBody>
          <a:bodyPr/>
          <a:lstStyle/>
          <a:p>
            <a:endParaRPr lang="en-CA">
              <a:solidFill>
                <a:prstClr val="black">
                  <a:tint val="75000"/>
                </a:prstClr>
              </a:solidFill>
            </a:endParaRPr>
          </a:p>
        </p:txBody>
      </p:sp>
      <p:sp>
        <p:nvSpPr>
          <p:cNvPr id="3" name="Footer Placeholder 2">
            <a:extLst>
              <a:ext uri="{FF2B5EF4-FFF2-40B4-BE49-F238E27FC236}">
                <a16:creationId xmlns="" xmlns:a16="http://schemas.microsoft.com/office/drawing/2014/main" id="{977805FD-682F-4B96-8827-86DD5336F3F2}"/>
              </a:ext>
            </a:extLst>
          </p:cNvPr>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a:extLst>
              <a:ext uri="{FF2B5EF4-FFF2-40B4-BE49-F238E27FC236}">
                <a16:creationId xmlns="" xmlns:a16="http://schemas.microsoft.com/office/drawing/2014/main" id="{B365A6B3-F489-495B-9344-A0C11FD1B297}"/>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2408567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AC3244-D469-46C3-85E5-E56029E94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 xmlns:a16="http://schemas.microsoft.com/office/drawing/2014/main" id="{2CB62C34-A408-40C5-8AD1-BC218B7A2E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 xmlns:a16="http://schemas.microsoft.com/office/drawing/2014/main" id="{1AE55851-0085-4532-8805-9C620627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860111C-52C1-45C7-BB6B-6CA6F7FD4DBD}"/>
              </a:ext>
            </a:extLst>
          </p:cNvPr>
          <p:cNvSpPr>
            <a:spLocks noGrp="1"/>
          </p:cNvSpPr>
          <p:nvPr>
            <p:ph type="dt" sz="half" idx="10"/>
          </p:nvPr>
        </p:nvSpPr>
        <p:spPr/>
        <p:txBody>
          <a:bodyPr/>
          <a:lstStyle/>
          <a:p>
            <a:endParaRPr lang="en-CA">
              <a:solidFill>
                <a:prstClr val="black">
                  <a:tint val="75000"/>
                </a:prstClr>
              </a:solidFill>
            </a:endParaRPr>
          </a:p>
        </p:txBody>
      </p:sp>
      <p:sp>
        <p:nvSpPr>
          <p:cNvPr id="6" name="Footer Placeholder 5">
            <a:extLst>
              <a:ext uri="{FF2B5EF4-FFF2-40B4-BE49-F238E27FC236}">
                <a16:creationId xmlns="" xmlns:a16="http://schemas.microsoft.com/office/drawing/2014/main" id="{39C01762-92AA-48C1-85DA-FFF9FAE471E4}"/>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 xmlns:a16="http://schemas.microsoft.com/office/drawing/2014/main" id="{C62E9833-CB79-41B5-8285-DFA7203DF5FB}"/>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3989320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89BE1C-35EB-4685-AB3A-0317F6F63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 xmlns:a16="http://schemas.microsoft.com/office/drawing/2014/main" id="{BC3764FB-2F79-4AD6-9FFD-EEF72DC29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 xmlns:a16="http://schemas.microsoft.com/office/drawing/2014/main" id="{8FE4E61A-D4A6-4607-8405-8A0FD41A9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0EF8DEB-5CB4-4D81-9CB1-EEFFB11CA883}"/>
              </a:ext>
            </a:extLst>
          </p:cNvPr>
          <p:cNvSpPr>
            <a:spLocks noGrp="1"/>
          </p:cNvSpPr>
          <p:nvPr>
            <p:ph type="dt" sz="half" idx="10"/>
          </p:nvPr>
        </p:nvSpPr>
        <p:spPr/>
        <p:txBody>
          <a:bodyPr/>
          <a:lstStyle/>
          <a:p>
            <a:endParaRPr lang="en-CA">
              <a:solidFill>
                <a:prstClr val="black">
                  <a:tint val="75000"/>
                </a:prstClr>
              </a:solidFill>
            </a:endParaRPr>
          </a:p>
        </p:txBody>
      </p:sp>
      <p:sp>
        <p:nvSpPr>
          <p:cNvPr id="6" name="Footer Placeholder 5">
            <a:extLst>
              <a:ext uri="{FF2B5EF4-FFF2-40B4-BE49-F238E27FC236}">
                <a16:creationId xmlns="" xmlns:a16="http://schemas.microsoft.com/office/drawing/2014/main" id="{5C493770-AA52-4D3A-9A3E-AD5420B3E9A7}"/>
              </a:ext>
            </a:extLst>
          </p:cNvPr>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a:extLst>
              <a:ext uri="{FF2B5EF4-FFF2-40B4-BE49-F238E27FC236}">
                <a16:creationId xmlns="" xmlns:a16="http://schemas.microsoft.com/office/drawing/2014/main" id="{FA5D5DF0-5789-4F5E-804C-922C1DE13665}"/>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1621244368"/>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850B52-8BAB-4E7A-B37B-C0FD4F5EA11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 xmlns:a16="http://schemas.microsoft.com/office/drawing/2014/main" id="{131E5DB7-C0AD-4EF5-BB8D-959BAB70E0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59BE0783-F752-4A84-A927-A5674CFABC42}"/>
              </a:ext>
            </a:extLst>
          </p:cNvPr>
          <p:cNvSpPr>
            <a:spLocks noGrp="1"/>
          </p:cNvSpPr>
          <p:nvPr>
            <p:ph type="dt" sz="half" idx="10"/>
          </p:nvPr>
        </p:nvSpPr>
        <p:spPr/>
        <p:txBody>
          <a:bodyPr/>
          <a:lstStyle/>
          <a:p>
            <a:endParaRPr lang="en-CA">
              <a:solidFill>
                <a:prstClr val="black">
                  <a:tint val="75000"/>
                </a:prstClr>
              </a:solidFill>
            </a:endParaRPr>
          </a:p>
        </p:txBody>
      </p:sp>
      <p:sp>
        <p:nvSpPr>
          <p:cNvPr id="5" name="Footer Placeholder 4">
            <a:extLst>
              <a:ext uri="{FF2B5EF4-FFF2-40B4-BE49-F238E27FC236}">
                <a16:creationId xmlns="" xmlns:a16="http://schemas.microsoft.com/office/drawing/2014/main" id="{1DEC6976-F91B-40EA-ADCC-62EE9362C019}"/>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 xmlns:a16="http://schemas.microsoft.com/office/drawing/2014/main" id="{CCD95438-8347-4EAF-A2BF-E7891F1CC7A0}"/>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2056012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FBE398C-BCF9-40A4-945E-3B2B7FE190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 xmlns:a16="http://schemas.microsoft.com/office/drawing/2014/main" id="{20B76DE6-2085-4BA4-9AC6-E58CA4903C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70A14396-1D4C-406C-8F13-CCEF2AB94F02}"/>
              </a:ext>
            </a:extLst>
          </p:cNvPr>
          <p:cNvSpPr>
            <a:spLocks noGrp="1"/>
          </p:cNvSpPr>
          <p:nvPr>
            <p:ph type="dt" sz="half" idx="10"/>
          </p:nvPr>
        </p:nvSpPr>
        <p:spPr/>
        <p:txBody>
          <a:bodyPr/>
          <a:lstStyle/>
          <a:p>
            <a:endParaRPr lang="en-CA">
              <a:solidFill>
                <a:prstClr val="black">
                  <a:tint val="75000"/>
                </a:prstClr>
              </a:solidFill>
            </a:endParaRPr>
          </a:p>
        </p:txBody>
      </p:sp>
      <p:sp>
        <p:nvSpPr>
          <p:cNvPr id="5" name="Footer Placeholder 4">
            <a:extLst>
              <a:ext uri="{FF2B5EF4-FFF2-40B4-BE49-F238E27FC236}">
                <a16:creationId xmlns="" xmlns:a16="http://schemas.microsoft.com/office/drawing/2014/main" id="{07650F79-902C-4080-BAAB-89282005D730}"/>
              </a:ext>
            </a:extLst>
          </p:cNvPr>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a:extLst>
              <a:ext uri="{FF2B5EF4-FFF2-40B4-BE49-F238E27FC236}">
                <a16:creationId xmlns="" xmlns:a16="http://schemas.microsoft.com/office/drawing/2014/main" id="{8A42B2C4-0B8A-4974-8506-2C6059BEC78E}"/>
              </a:ext>
            </a:extLst>
          </p:cNvPr>
          <p:cNvSpPr>
            <a:spLocks noGrp="1"/>
          </p:cNvSpPr>
          <p:nvPr>
            <p:ph type="sldNum" sz="quarter" idx="12"/>
          </p:nvPr>
        </p:nvSpPr>
        <p:spPr/>
        <p:txBody>
          <a:bodyPr/>
          <a:lstStyle/>
          <a:p>
            <a:pPr algn="l"/>
            <a:fld id="{00000000-1234-1234-1234-123412341234}" type="slidenum">
              <a:rPr lang="en-CA" smtClean="0">
                <a:solidFill>
                  <a:prstClr val="black">
                    <a:tint val="75000"/>
                  </a:prstClr>
                </a:solidFill>
              </a:rPr>
              <a:pPr algn="l"/>
              <a:t>‹#›</a:t>
            </a:fld>
            <a:endParaRPr lang="en-CA">
              <a:solidFill>
                <a:prstClr val="black">
                  <a:tint val="75000"/>
                </a:prstClr>
              </a:solidFill>
            </a:endParaRPr>
          </a:p>
        </p:txBody>
      </p:sp>
    </p:spTree>
    <p:extLst>
      <p:ext uri="{BB962C8B-B14F-4D97-AF65-F5344CB8AC3E}">
        <p14:creationId xmlns:p14="http://schemas.microsoft.com/office/powerpoint/2010/main" val="341022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2/21/2020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2/21/2020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2/21/2020</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C6F781D-A8FB-4F0A-8CBA-A0B325E5A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00A65A5C-6D91-4F8D-8B9B-CDF594857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2DD9A01B-4E05-4287-93DD-4B30517F6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D0E9242-4A13-4616-91F8-F1990BB08E06}" type="datetimeFigureOut">
              <a:rPr lang="en-CA" smtClean="0">
                <a:solidFill>
                  <a:prstClr val="black">
                    <a:tint val="75000"/>
                  </a:prstClr>
                </a:solidFill>
              </a:rPr>
              <a:pPr defTabSz="914400"/>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553A332B-64CB-4E37-9F14-E378F847A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AF512AC1-31A4-451A-A682-FC8519CC0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58F60CF-4041-43F4-8FBF-FDD00CE576F0}" type="slidenum">
              <a:rPr lang="en-CA" smtClean="0">
                <a:solidFill>
                  <a:prstClr val="black">
                    <a:tint val="75000"/>
                  </a:prstClr>
                </a:solidFill>
              </a:rPr>
              <a:pPr defTabSz="914400"/>
              <a:t>‹#›</a:t>
            </a:fld>
            <a:endParaRPr lang="en-CA">
              <a:solidFill>
                <a:prstClr val="black">
                  <a:tint val="75000"/>
                </a:prstClr>
              </a:solidFill>
            </a:endParaRPr>
          </a:p>
        </p:txBody>
      </p:sp>
    </p:spTree>
    <p:extLst>
      <p:ext uri="{BB962C8B-B14F-4D97-AF65-F5344CB8AC3E}">
        <p14:creationId xmlns:p14="http://schemas.microsoft.com/office/powerpoint/2010/main" val="8365936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C6F781D-A8FB-4F0A-8CBA-A0B325E5A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00A65A5C-6D91-4F8D-8B9B-CDF594857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2DD9A01B-4E05-4287-93DD-4B30517F6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D0E9242-4A13-4616-91F8-F1990BB08E06}" type="datetimeFigureOut">
              <a:rPr lang="en-CA" smtClean="0">
                <a:solidFill>
                  <a:prstClr val="black">
                    <a:tint val="75000"/>
                  </a:prstClr>
                </a:solidFill>
              </a:rPr>
              <a:pPr defTabSz="914400"/>
              <a:t>21/02/2020</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xmlns="" id="{553A332B-64CB-4E37-9F14-E378F847A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xmlns="" id="{AF512AC1-31A4-451A-A682-FC8519CC0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58F60CF-4041-43F4-8FBF-FDD00CE576F0}" type="slidenum">
              <a:rPr lang="en-CA" smtClean="0">
                <a:solidFill>
                  <a:prstClr val="black">
                    <a:tint val="75000"/>
                  </a:prstClr>
                </a:solidFill>
              </a:rPr>
              <a:pPr defTabSz="914400"/>
              <a:t>‹#›</a:t>
            </a:fld>
            <a:endParaRPr lang="en-CA">
              <a:solidFill>
                <a:prstClr val="black">
                  <a:tint val="75000"/>
                </a:prstClr>
              </a:solidFill>
            </a:endParaRPr>
          </a:p>
        </p:txBody>
      </p:sp>
    </p:spTree>
    <p:extLst>
      <p:ext uri="{BB962C8B-B14F-4D97-AF65-F5344CB8AC3E}">
        <p14:creationId xmlns:p14="http://schemas.microsoft.com/office/powerpoint/2010/main" val="41070913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defTabSz="914400"/>
            <a:fld id="{3F0D3615-9DB0-45D0-9948-F7D9D2E8B0DC}" type="datetimeFigureOut">
              <a:rPr lang="en-CA" smtClean="0"/>
              <a:pPr defTabSz="914400"/>
              <a:t>21/02/2020</a:t>
            </a:fld>
            <a:endParaRPr lang="en-CA"/>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4400"/>
            <a:endParaRPr lang="en-CA"/>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4400"/>
            <a:fld id="{62399809-8D60-4B5C-A5FA-3764F01693AB}" type="slidenum">
              <a:rPr lang="en-CA" smtClean="0"/>
              <a:pPr defTabSz="914400"/>
              <a:t>‹#›</a:t>
            </a:fld>
            <a:endParaRPr lang="en-CA"/>
          </a:p>
        </p:txBody>
      </p:sp>
    </p:spTree>
    <p:extLst>
      <p:ext uri="{BB962C8B-B14F-4D97-AF65-F5344CB8AC3E}">
        <p14:creationId xmlns:p14="http://schemas.microsoft.com/office/powerpoint/2010/main" val="30295346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2850211-8E0C-4C06-8C2B-D62C21EBFF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 xmlns:a16="http://schemas.microsoft.com/office/drawing/2014/main" id="{D01715C8-1EAB-4709-BD85-877D75370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E44D1B42-009C-4B46-975F-AB41F727F5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buClr>
                <a:srgbClr val="000000"/>
              </a:buClr>
              <a:buFont typeface="Arial"/>
              <a:buNone/>
            </a:pPr>
            <a:endParaRPr lang="en-CA" kern="0">
              <a:solidFill>
                <a:prstClr val="black">
                  <a:tint val="75000"/>
                </a:prstClr>
              </a:solidFill>
              <a:latin typeface="Arial"/>
              <a:cs typeface="Arial"/>
              <a:sym typeface="Arial"/>
            </a:endParaRPr>
          </a:p>
        </p:txBody>
      </p:sp>
      <p:sp>
        <p:nvSpPr>
          <p:cNvPr id="5" name="Footer Placeholder 4">
            <a:extLst>
              <a:ext uri="{FF2B5EF4-FFF2-40B4-BE49-F238E27FC236}">
                <a16:creationId xmlns="" xmlns:a16="http://schemas.microsoft.com/office/drawing/2014/main" id="{AE1D218A-E330-4DCE-8798-518AB03C6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buClr>
                <a:srgbClr val="000000"/>
              </a:buClr>
              <a:buFont typeface="Arial"/>
              <a:buNone/>
            </a:pPr>
            <a:endParaRPr lang="en-CA" kern="0">
              <a:solidFill>
                <a:prstClr val="black">
                  <a:tint val="75000"/>
                </a:prstClr>
              </a:solidFill>
              <a:latin typeface="Arial"/>
              <a:cs typeface="Arial"/>
              <a:sym typeface="Arial"/>
            </a:endParaRPr>
          </a:p>
        </p:txBody>
      </p:sp>
      <p:sp>
        <p:nvSpPr>
          <p:cNvPr id="6" name="Slide Number Placeholder 5">
            <a:extLst>
              <a:ext uri="{FF2B5EF4-FFF2-40B4-BE49-F238E27FC236}">
                <a16:creationId xmlns="" xmlns:a16="http://schemas.microsoft.com/office/drawing/2014/main" id="{F50190FE-C5C1-4EA0-9B70-8836738677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defTabSz="914400">
              <a:buClr>
                <a:srgbClr val="000000"/>
              </a:buClr>
              <a:buFont typeface="Arial"/>
              <a:buNone/>
            </a:pPr>
            <a:fld id="{00000000-1234-1234-1234-123412341234}" type="slidenum">
              <a:rPr lang="en-CA" kern="0" smtClean="0">
                <a:solidFill>
                  <a:prstClr val="black">
                    <a:tint val="75000"/>
                  </a:prstClr>
                </a:solidFill>
                <a:latin typeface="Arial"/>
                <a:cs typeface="Arial"/>
                <a:sym typeface="Arial"/>
              </a:rPr>
              <a:pPr algn="l" defTabSz="914400">
                <a:buClr>
                  <a:srgbClr val="000000"/>
                </a:buClr>
                <a:buFont typeface="Arial"/>
                <a:buNone/>
              </a:pPr>
              <a:t>‹#›</a:t>
            </a:fld>
            <a:endParaRPr lang="en-CA"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913995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File:Simple_world_map.svg" TargetMode="External"/><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7" y="4979786"/>
            <a:ext cx="7772400" cy="1463040"/>
          </a:xfrm>
        </p:spPr>
        <p:txBody>
          <a:bodyPr/>
          <a:lstStyle/>
          <a:p>
            <a:r>
              <a:rPr lang="en-CA" dirty="0" smtClean="0"/>
              <a:t>Peterborough Immigration Partnership</a:t>
            </a:r>
            <a:endParaRPr lang="en-CA" dirty="0"/>
          </a:p>
        </p:txBody>
      </p:sp>
      <p:sp>
        <p:nvSpPr>
          <p:cNvPr id="3" name="Subtitle 2"/>
          <p:cNvSpPr>
            <a:spLocks noGrp="1"/>
          </p:cNvSpPr>
          <p:nvPr>
            <p:ph type="body" sz="half" idx="2"/>
          </p:nvPr>
        </p:nvSpPr>
        <p:spPr/>
        <p:txBody>
          <a:bodyPr/>
          <a:lstStyle/>
          <a:p>
            <a:r>
              <a:rPr lang="en-CA" dirty="0" smtClean="0"/>
              <a:t>Annual Members Meeting 2020</a:t>
            </a:r>
            <a:endParaRPr lang="en-CA" dirty="0"/>
          </a:p>
        </p:txBody>
      </p:sp>
      <p:pic>
        <p:nvPicPr>
          <p:cNvPr id="6" name="Picture 5"/>
          <p:cNvPicPr>
            <a:picLocks noChangeAspect="1"/>
          </p:cNvPicPr>
          <p:nvPr/>
        </p:nvPicPr>
        <p:blipFill>
          <a:blip r:embed="rId3"/>
          <a:stretch>
            <a:fillRect/>
          </a:stretch>
        </p:blipFill>
        <p:spPr>
          <a:xfrm>
            <a:off x="2392409" y="199100"/>
            <a:ext cx="7603449" cy="4761038"/>
          </a:xfrm>
          <a:prstGeom prst="rect">
            <a:avLst/>
          </a:prstGeom>
        </p:spPr>
      </p:pic>
    </p:spTree>
    <p:extLst>
      <p:ext uri="{BB962C8B-B14F-4D97-AF65-F5344CB8AC3E}">
        <p14:creationId xmlns:p14="http://schemas.microsoft.com/office/powerpoint/2010/main" val="1199655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4"/>
        <p:cNvGrpSpPr/>
        <p:nvPr/>
      </p:nvGrpSpPr>
      <p:grpSpPr>
        <a:xfrm>
          <a:off x="0" y="0"/>
          <a:ext cx="0" cy="0"/>
          <a:chOff x="0" y="0"/>
          <a:chExt cx="0" cy="0"/>
        </a:xfrm>
      </p:grpSpPr>
      <p:sp useBgFill="1">
        <p:nvSpPr>
          <p:cNvPr id="97" name="Rectangle 96">
            <a:extLst>
              <a:ext uri="{FF2B5EF4-FFF2-40B4-BE49-F238E27FC236}">
                <a16:creationId xmlns="" xmlns:a16="http://schemas.microsoft.com/office/drawing/2014/main" id="{389575E1-3389-451A-A5F7-27854C25C5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99" name="Rectangle 98">
            <a:extLst>
              <a:ext uri="{FF2B5EF4-FFF2-40B4-BE49-F238E27FC236}">
                <a16:creationId xmlns="" xmlns:a16="http://schemas.microsoft.com/office/drawing/2014/main" id="{A53CCC5C-D88E-40FB-B30B-23DCDBD0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2075" name="Google Shape;2075;g7cb3653c45_4_1063"/>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rgbClr val="0C0C0C"/>
              </a:buClr>
              <a:buSzPts val="5000"/>
              <a:buFont typeface="Twentieth Century"/>
              <a:buNone/>
            </a:pPr>
            <a:r>
              <a:rPr lang="en-CA" sz="3400">
                <a:solidFill>
                  <a:srgbClr val="FFFFFF"/>
                </a:solidFill>
              </a:rPr>
              <a:t>ADVANTAGES OF HIRING AN INTERNATIONAL STUDENT</a:t>
            </a:r>
          </a:p>
        </p:txBody>
      </p:sp>
      <p:sp>
        <p:nvSpPr>
          <p:cNvPr id="2076" name="Google Shape;2076;g7cb3653c45_4_1063"/>
          <p:cNvSpPr txBox="1">
            <a:spLocks noGrp="1"/>
          </p:cNvSpPr>
          <p:nvPr>
            <p:ph idx="1"/>
          </p:nvPr>
        </p:nvSpPr>
        <p:spPr>
          <a:xfrm>
            <a:off x="4447308" y="591344"/>
            <a:ext cx="6906491" cy="5585619"/>
          </a:xfrm>
          <a:prstGeom prst="rect">
            <a:avLst/>
          </a:prstGeom>
        </p:spPr>
        <p:txBody>
          <a:bodyPr spcFirstLastPara="1" lIns="45700" tIns="45700" rIns="45700" bIns="45700" anchor="ctr" anchorCtr="0">
            <a:normAutofit fontScale="92500" lnSpcReduction="10000"/>
          </a:bodyPr>
          <a:lstStyle/>
          <a:p>
            <a:pPr marL="91440" lvl="0" indent="-139700" rtl="0">
              <a:spcBef>
                <a:spcPts val="0"/>
              </a:spcBef>
              <a:spcAft>
                <a:spcPts val="0"/>
              </a:spcAft>
              <a:buSzPts val="2200"/>
              <a:buChar char=" "/>
            </a:pPr>
            <a:endParaRPr lang="en-CA" sz="2600" dirty="0"/>
          </a:p>
          <a:p>
            <a:pPr marL="91440" lvl="0" indent="-139700" rtl="0">
              <a:spcBef>
                <a:spcPts val="0"/>
              </a:spcBef>
              <a:spcAft>
                <a:spcPts val="0"/>
              </a:spcAft>
              <a:buSzPts val="2200"/>
              <a:buChar char=" "/>
            </a:pPr>
            <a:endParaRPr lang="en-CA" sz="2600" dirty="0"/>
          </a:p>
          <a:p>
            <a:pPr marL="91440" lvl="0" indent="-139700" rtl="0">
              <a:spcBef>
                <a:spcPts val="0"/>
              </a:spcBef>
              <a:spcAft>
                <a:spcPts val="0"/>
              </a:spcAft>
              <a:buSzPts val="2200"/>
              <a:buChar char=" "/>
            </a:pPr>
            <a:r>
              <a:rPr lang="en-CA" sz="2600" dirty="0"/>
              <a:t>According to IRCC, hiring and retaining international students can help businesses</a:t>
            </a:r>
          </a:p>
          <a:p>
            <a:pPr>
              <a:spcBef>
                <a:spcPts val="1400"/>
              </a:spcBef>
              <a:buSzPts val="2200"/>
            </a:pPr>
            <a:r>
              <a:rPr lang="en-CA" sz="2600" dirty="0"/>
              <a:t>meet labour needs</a:t>
            </a:r>
          </a:p>
          <a:p>
            <a:pPr>
              <a:spcBef>
                <a:spcPts val="1400"/>
              </a:spcBef>
              <a:buSzPts val="2200"/>
            </a:pPr>
            <a:r>
              <a:rPr lang="en-CA" sz="2600" dirty="0"/>
              <a:t>increase competitiveness</a:t>
            </a:r>
          </a:p>
          <a:p>
            <a:pPr>
              <a:spcBef>
                <a:spcPts val="1400"/>
              </a:spcBef>
              <a:buSzPts val="2200"/>
            </a:pPr>
            <a:r>
              <a:rPr lang="en-CA" sz="2600" dirty="0"/>
              <a:t>access new markets</a:t>
            </a:r>
          </a:p>
          <a:p>
            <a:pPr>
              <a:spcBef>
                <a:spcPts val="1400"/>
              </a:spcBef>
              <a:buSzPts val="2200"/>
            </a:pPr>
            <a:r>
              <a:rPr lang="en-CA" sz="2600" dirty="0"/>
              <a:t>stimulate new thinking and more effective ways of doing business</a:t>
            </a:r>
          </a:p>
          <a:p>
            <a:pPr>
              <a:spcBef>
                <a:spcPts val="1400"/>
              </a:spcBef>
              <a:buSzPts val="2200"/>
            </a:pPr>
            <a:r>
              <a:rPr lang="en-CA" sz="2600" dirty="0"/>
              <a:t>connect with other valuable workers and organizations</a:t>
            </a:r>
          </a:p>
          <a:p>
            <a:pPr marL="91440" lvl="0" indent="-91440" rtl="0">
              <a:spcBef>
                <a:spcPts val="1400"/>
              </a:spcBef>
              <a:spcAft>
                <a:spcPts val="0"/>
              </a:spcAft>
              <a:buSzPts val="1400"/>
              <a:buChar char=" "/>
            </a:pPr>
            <a:endParaRPr lang="en-CA" sz="1100" dirty="0"/>
          </a:p>
          <a:p>
            <a:pPr marL="91440" lvl="0" indent="-91440" rtl="0">
              <a:spcBef>
                <a:spcPts val="1400"/>
              </a:spcBef>
              <a:spcAft>
                <a:spcPts val="0"/>
              </a:spcAft>
              <a:buSzPts val="1400"/>
              <a:buChar char=" "/>
            </a:pPr>
            <a:endParaRPr lang="en-CA" sz="1100" dirty="0"/>
          </a:p>
          <a:p>
            <a:pPr marL="91440" lvl="0" indent="-91440" rtl="0">
              <a:spcBef>
                <a:spcPts val="1400"/>
              </a:spcBef>
              <a:spcAft>
                <a:spcPts val="0"/>
              </a:spcAft>
              <a:buSzPts val="1400"/>
              <a:buChar char=" "/>
            </a:pPr>
            <a:endParaRPr lang="en-CA" sz="1100" dirty="0"/>
          </a:p>
          <a:p>
            <a:pPr marL="91440" lvl="0" indent="-91440" rtl="0">
              <a:spcBef>
                <a:spcPts val="1400"/>
              </a:spcBef>
              <a:spcAft>
                <a:spcPts val="0"/>
              </a:spcAft>
              <a:buSzPts val="1400"/>
              <a:buChar char=" "/>
            </a:pPr>
            <a:r>
              <a:rPr lang="en-CA" sz="1100" dirty="0"/>
              <a:t>https://www.canada.ca/en/immigration-refugees-citizenship/corporate/publications-manuals/employer-roadmap-hiring-retaining-internationally-trained-workers.html</a:t>
            </a:r>
          </a:p>
        </p:txBody>
      </p:sp>
      <p:sp>
        <p:nvSpPr>
          <p:cNvPr id="101" name="Arc 100">
            <a:extLst>
              <a:ext uri="{FF2B5EF4-FFF2-40B4-BE49-F238E27FC236}">
                <a16:creationId xmlns=""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buClr>
                <a:srgbClr val="000000"/>
              </a:buClr>
              <a:buFont typeface="Arial"/>
              <a:buNone/>
            </a:pPr>
            <a:endParaRPr lang="en-US" sz="1400" kern="0" dirty="0">
              <a:solidFill>
                <a:prstClr val="black"/>
              </a:solidFill>
              <a:sym typeface="Arial"/>
            </a:endParaRPr>
          </a:p>
        </p:txBody>
      </p:sp>
    </p:spTree>
    <p:extLst>
      <p:ext uri="{BB962C8B-B14F-4D97-AF65-F5344CB8AC3E}">
        <p14:creationId xmlns:p14="http://schemas.microsoft.com/office/powerpoint/2010/main" val="357614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Diversity, Equity &amp; Inclusion network</a:t>
            </a:r>
            <a:endParaRPr lang="en-CA" dirty="0"/>
          </a:p>
        </p:txBody>
      </p:sp>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013" b="44678"/>
          <a:stretch/>
        </p:blipFill>
        <p:spPr>
          <a:xfrm>
            <a:off x="3175" y="0"/>
            <a:ext cx="12188825" cy="4250723"/>
          </a:xfrm>
        </p:spPr>
      </p:pic>
      <p:sp>
        <p:nvSpPr>
          <p:cNvPr id="4" name="Text Placeholder 3"/>
          <p:cNvSpPr>
            <a:spLocks noGrp="1"/>
          </p:cNvSpPr>
          <p:nvPr>
            <p:ph type="body" sz="half" idx="2"/>
          </p:nvPr>
        </p:nvSpPr>
        <p:spPr/>
        <p:txBody>
          <a:bodyPr>
            <a:normAutofit/>
          </a:bodyPr>
          <a:lstStyle/>
          <a:p>
            <a:r>
              <a:rPr lang="en-CA" sz="2000" dirty="0" smtClean="0"/>
              <a:t>Peter Williams</a:t>
            </a:r>
          </a:p>
          <a:p>
            <a:r>
              <a:rPr lang="en-CA" sz="2000" dirty="0" smtClean="0"/>
              <a:t>Peterborough Police Services</a:t>
            </a:r>
            <a:endParaRPr lang="en-CA" sz="2000" dirty="0"/>
          </a:p>
        </p:txBody>
      </p:sp>
    </p:spTree>
    <p:extLst>
      <p:ext uri="{BB962C8B-B14F-4D97-AF65-F5344CB8AC3E}">
        <p14:creationId xmlns:p14="http://schemas.microsoft.com/office/powerpoint/2010/main" val="2558233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546405">
            <a:off x="2293814" y="1603899"/>
            <a:ext cx="6034272" cy="1204306"/>
          </a:xfrm>
        </p:spPr>
        <p:txBody>
          <a:bodyPr/>
          <a:lstStyle/>
          <a:p>
            <a:r>
              <a:rPr lang="en-US" sz="4000" cap="none" dirty="0"/>
              <a:t>Diversity, Equity &amp; Inclusion Network Report</a:t>
            </a:r>
            <a:endParaRPr lang="en-CA" sz="4000" cap="none" dirty="0"/>
          </a:p>
        </p:txBody>
      </p:sp>
      <p:sp>
        <p:nvSpPr>
          <p:cNvPr id="3" name="Subtitle 2"/>
          <p:cNvSpPr>
            <a:spLocks noGrp="1"/>
          </p:cNvSpPr>
          <p:nvPr>
            <p:ph type="subTitle" idx="1"/>
          </p:nvPr>
        </p:nvSpPr>
        <p:spPr>
          <a:xfrm rot="19572780">
            <a:off x="1728898" y="2596410"/>
            <a:ext cx="8531010" cy="403813"/>
          </a:xfrm>
        </p:spPr>
        <p:txBody>
          <a:bodyPr>
            <a:normAutofit/>
          </a:bodyPr>
          <a:lstStyle/>
          <a:p>
            <a:r>
              <a:rPr lang="en-US" sz="1800" cap="none" dirty="0"/>
              <a:t>February 20, 2020 PIP AGM</a:t>
            </a:r>
            <a:endParaRPr lang="en-CA" sz="1800" cap="non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3252940"/>
            <a:ext cx="4417193" cy="327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799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cap="none" dirty="0"/>
              <a:t>Historical highlights</a:t>
            </a:r>
            <a:endParaRPr lang="en-CA" sz="3200" cap="none" dirty="0"/>
          </a:p>
        </p:txBody>
      </p:sp>
      <p:sp>
        <p:nvSpPr>
          <p:cNvPr id="3" name="Content Placeholder 2"/>
          <p:cNvSpPr>
            <a:spLocks noGrp="1"/>
          </p:cNvSpPr>
          <p:nvPr>
            <p:ph idx="1"/>
          </p:nvPr>
        </p:nvSpPr>
        <p:spPr>
          <a:xfrm>
            <a:off x="2346960" y="1100628"/>
            <a:ext cx="8612192" cy="3984556"/>
          </a:xfrm>
        </p:spPr>
        <p:txBody>
          <a:bodyPr>
            <a:noAutofit/>
          </a:bodyPr>
          <a:lstStyle/>
          <a:p>
            <a:pPr>
              <a:lnSpc>
                <a:spcPts val="3600"/>
              </a:lnSpc>
              <a:buFont typeface="Wingdings" panose="05000000000000000000" pitchFamily="2" charset="2"/>
              <a:buChar char="v"/>
            </a:pPr>
            <a:r>
              <a:rPr lang="en-US" sz="2800" b="0" dirty="0"/>
              <a:t>2008 NCC, CRRC &amp; the City form </a:t>
            </a:r>
            <a:r>
              <a:rPr lang="en-CA" sz="2800" b="0" dirty="0"/>
              <a:t>Peterborough Partnership Council on Immigrant Integration (PPCII).</a:t>
            </a:r>
          </a:p>
          <a:p>
            <a:pPr>
              <a:lnSpc>
                <a:spcPts val="3600"/>
              </a:lnSpc>
              <a:buFont typeface="Wingdings" panose="05000000000000000000" pitchFamily="2" charset="2"/>
              <a:buChar char="v"/>
            </a:pPr>
            <a:r>
              <a:rPr lang="en-US" sz="2800" b="0" dirty="0"/>
              <a:t>Nov. 2015 PPCII evolves to Peterborough Immigration Network (PIP).</a:t>
            </a:r>
          </a:p>
          <a:p>
            <a:pPr>
              <a:lnSpc>
                <a:spcPts val="3600"/>
              </a:lnSpc>
              <a:buFont typeface="Wingdings" panose="05000000000000000000" pitchFamily="2" charset="2"/>
              <a:buChar char="v"/>
            </a:pPr>
            <a:r>
              <a:rPr lang="en-US" sz="2800" b="0" dirty="0"/>
              <a:t>Launch of Refugee Resettlement Task-Force.</a:t>
            </a:r>
          </a:p>
          <a:p>
            <a:pPr>
              <a:lnSpc>
                <a:spcPts val="3600"/>
              </a:lnSpc>
              <a:buFont typeface="Wingdings" panose="05000000000000000000" pitchFamily="2" charset="2"/>
              <a:buChar char="v"/>
            </a:pPr>
            <a:r>
              <a:rPr lang="en-CA" sz="2800" b="0" dirty="0"/>
              <a:t>Dec 2015 launch of 2016-2021 Community Immigrant Integration Plan.</a:t>
            </a:r>
          </a:p>
        </p:txBody>
      </p:sp>
    </p:spTree>
    <p:extLst>
      <p:ext uri="{BB962C8B-B14F-4D97-AF65-F5344CB8AC3E}">
        <p14:creationId xmlns:p14="http://schemas.microsoft.com/office/powerpoint/2010/main" val="307720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cap="none" dirty="0"/>
              <a:t>Working Group / Network emerges</a:t>
            </a:r>
            <a:endParaRPr lang="en-CA" sz="3200" cap="none" dirty="0"/>
          </a:p>
        </p:txBody>
      </p:sp>
      <p:sp>
        <p:nvSpPr>
          <p:cNvPr id="3" name="Content Placeholder 2"/>
          <p:cNvSpPr>
            <a:spLocks noGrp="1"/>
          </p:cNvSpPr>
          <p:nvPr>
            <p:ph idx="1"/>
          </p:nvPr>
        </p:nvSpPr>
        <p:spPr>
          <a:xfrm>
            <a:off x="2346960" y="1100628"/>
            <a:ext cx="7520940" cy="4056564"/>
          </a:xfrm>
        </p:spPr>
        <p:txBody>
          <a:bodyPr>
            <a:normAutofit/>
          </a:bodyPr>
          <a:lstStyle/>
          <a:p>
            <a:pPr marL="457200" indent="-457200">
              <a:buFont typeface="Wingdings" panose="05000000000000000000" pitchFamily="2" charset="2"/>
              <a:buChar char="v"/>
            </a:pPr>
            <a:r>
              <a:rPr lang="en-US" sz="2800" b="0" i="1" dirty="0"/>
              <a:t>Nov 2016 to March 2017- Cultural Competence Partnership</a:t>
            </a:r>
          </a:p>
          <a:p>
            <a:pPr marL="973836" lvl="4" indent="-457200">
              <a:buFont typeface="Wingdings" panose="05000000000000000000" pitchFamily="2" charset="2"/>
              <a:buChar char="v"/>
            </a:pPr>
            <a:r>
              <a:rPr lang="en-US" sz="2000" i="1" dirty="0"/>
              <a:t>Sean Martin, PRHC shares their framework and Sick Kid’s resources</a:t>
            </a:r>
            <a:r>
              <a:rPr lang="en-US" sz="2400" i="1" dirty="0"/>
              <a:t>.</a:t>
            </a:r>
          </a:p>
          <a:p>
            <a:pPr marL="457200" indent="-457200">
              <a:buFont typeface="Wingdings" panose="05000000000000000000" pitchFamily="2" charset="2"/>
              <a:buChar char="v"/>
            </a:pPr>
            <a:r>
              <a:rPr lang="en-US" sz="2800" b="0" dirty="0">
                <a:solidFill>
                  <a:prstClr val="black"/>
                </a:solidFill>
              </a:rPr>
              <a:t>March 2017 </a:t>
            </a:r>
            <a:r>
              <a:rPr lang="en-CA" sz="2800" dirty="0">
                <a:solidFill>
                  <a:schemeClr val="bg2">
                    <a:lumMod val="75000"/>
                  </a:schemeClr>
                </a:solidFill>
              </a:rPr>
              <a:t>Diversity and Equity Education Network of Peterborough </a:t>
            </a:r>
            <a:r>
              <a:rPr lang="en-CA" sz="2800" b="0" dirty="0">
                <a:solidFill>
                  <a:prstClr val="black"/>
                </a:solidFill>
              </a:rPr>
              <a:t>- </a:t>
            </a:r>
            <a:r>
              <a:rPr lang="en-CA" sz="2400" b="0" dirty="0">
                <a:solidFill>
                  <a:prstClr val="black"/>
                </a:solidFill>
              </a:rPr>
              <a:t>Working towards a welcoming and inclusive Peterborough:</a:t>
            </a:r>
          </a:p>
          <a:p>
            <a:pPr marL="457200" indent="-457200">
              <a:buFont typeface="Wingdings" panose="05000000000000000000" pitchFamily="2" charset="2"/>
              <a:buChar char="v"/>
            </a:pPr>
            <a:r>
              <a:rPr lang="en-US" sz="2800" b="0" dirty="0">
                <a:solidFill>
                  <a:prstClr val="black"/>
                </a:solidFill>
              </a:rPr>
              <a:t>June 2017 CRRC hosts Kitchen Table Conversations w Angela Connors</a:t>
            </a:r>
          </a:p>
          <a:p>
            <a:pPr marL="0" indent="0"/>
            <a:endParaRPr lang="en-US" sz="2100" b="0" dirty="0"/>
          </a:p>
        </p:txBody>
      </p:sp>
    </p:spTree>
    <p:extLst>
      <p:ext uri="{BB962C8B-B14F-4D97-AF65-F5344CB8AC3E}">
        <p14:creationId xmlns:p14="http://schemas.microsoft.com/office/powerpoint/2010/main" val="155534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cap="none" dirty="0"/>
              <a:t>Network activities</a:t>
            </a:r>
            <a:endParaRPr lang="en-CA" sz="3200" cap="none" dirty="0"/>
          </a:p>
        </p:txBody>
      </p:sp>
      <p:sp>
        <p:nvSpPr>
          <p:cNvPr id="3" name="Content Placeholder 2"/>
          <p:cNvSpPr>
            <a:spLocks noGrp="1"/>
          </p:cNvSpPr>
          <p:nvPr>
            <p:ph idx="1"/>
          </p:nvPr>
        </p:nvSpPr>
        <p:spPr>
          <a:xfrm>
            <a:off x="2346960" y="1100628"/>
            <a:ext cx="7520940" cy="3984556"/>
          </a:xfrm>
        </p:spPr>
        <p:txBody>
          <a:bodyPr>
            <a:normAutofit/>
          </a:bodyPr>
          <a:lstStyle/>
          <a:p>
            <a:pPr marL="457200" indent="-457200">
              <a:lnSpc>
                <a:spcPts val="3600"/>
              </a:lnSpc>
              <a:buFont typeface="Wingdings" panose="05000000000000000000" pitchFamily="2" charset="2"/>
              <a:buChar char="v"/>
            </a:pPr>
            <a:r>
              <a:rPr lang="en-US" sz="2800" b="0" dirty="0"/>
              <a:t>Since Jan 2019 meeting about every two months.</a:t>
            </a:r>
            <a:endParaRPr lang="en-CA" sz="2400" b="0" dirty="0"/>
          </a:p>
          <a:p>
            <a:pPr marL="457200" indent="-457200">
              <a:lnSpc>
                <a:spcPts val="3600"/>
              </a:lnSpc>
              <a:buFont typeface="Wingdings" panose="05000000000000000000" pitchFamily="2" charset="2"/>
              <a:buChar char="v"/>
            </a:pPr>
            <a:r>
              <a:rPr lang="en-US" sz="2800" b="0" dirty="0"/>
              <a:t>October 2019 Angela (CRRC) rallies the Network around getting Peterborough to join the Coalition of Inclusive Municipalities.</a:t>
            </a:r>
          </a:p>
          <a:p>
            <a:pPr marL="457200" indent="-457200">
              <a:lnSpc>
                <a:spcPts val="3600"/>
              </a:lnSpc>
              <a:buFont typeface="Wingdings" panose="05000000000000000000" pitchFamily="2" charset="2"/>
              <a:buChar char="v"/>
            </a:pPr>
            <a:r>
              <a:rPr lang="en-US" sz="2800" b="0" dirty="0"/>
              <a:t>November 25</a:t>
            </a:r>
            <a:r>
              <a:rPr lang="en-US" sz="2800" b="0" baseline="30000" dirty="0"/>
              <a:t>th</a:t>
            </a:r>
            <a:r>
              <a:rPr lang="en-US" sz="2800" b="0" dirty="0"/>
              <a:t> Council passes CIM motion.</a:t>
            </a:r>
          </a:p>
          <a:p>
            <a:pPr marL="457200" indent="-457200">
              <a:lnSpc>
                <a:spcPts val="3600"/>
              </a:lnSpc>
              <a:buFont typeface="Wingdings" panose="05000000000000000000" pitchFamily="2" charset="2"/>
              <a:buChar char="v"/>
            </a:pPr>
            <a:r>
              <a:rPr lang="en-US" sz="2800" b="0" dirty="0"/>
              <a:t>December 10</a:t>
            </a:r>
            <a:r>
              <a:rPr lang="en-US" sz="2800" b="0" baseline="30000" dirty="0"/>
              <a:t>th</a:t>
            </a:r>
            <a:r>
              <a:rPr lang="en-US" sz="2800" b="0" dirty="0"/>
              <a:t> Mayor signs the Declaration.</a:t>
            </a:r>
          </a:p>
          <a:p>
            <a:pPr marL="457200" indent="-457200">
              <a:buFont typeface="Wingdings" panose="05000000000000000000" pitchFamily="2" charset="2"/>
              <a:buChar char="v"/>
            </a:pPr>
            <a:endParaRPr lang="en-US" sz="2800" b="0" dirty="0"/>
          </a:p>
          <a:p>
            <a:pPr marL="457200" indent="-457200">
              <a:buFont typeface="Wingdings" panose="05000000000000000000" pitchFamily="2" charset="2"/>
              <a:buChar char="v"/>
            </a:pPr>
            <a:endParaRPr lang="en-US" sz="2800" dirty="0"/>
          </a:p>
          <a:p>
            <a:pPr marL="0" indent="0"/>
            <a:endParaRPr lang="en-CA" sz="2800" dirty="0"/>
          </a:p>
        </p:txBody>
      </p:sp>
    </p:spTree>
    <p:extLst>
      <p:ext uri="{BB962C8B-B14F-4D97-AF65-F5344CB8AC3E}">
        <p14:creationId xmlns:p14="http://schemas.microsoft.com/office/powerpoint/2010/main" val="24044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Current status</a:t>
            </a:r>
            <a:endParaRPr lang="en-CA" cap="none" dirty="0"/>
          </a:p>
        </p:txBody>
      </p:sp>
      <p:sp>
        <p:nvSpPr>
          <p:cNvPr id="3" name="Content Placeholder 2"/>
          <p:cNvSpPr>
            <a:spLocks noGrp="1"/>
          </p:cNvSpPr>
          <p:nvPr>
            <p:ph idx="1"/>
          </p:nvPr>
        </p:nvSpPr>
        <p:spPr>
          <a:xfrm>
            <a:off x="2346960" y="1100628"/>
            <a:ext cx="8213536" cy="4056564"/>
          </a:xfrm>
        </p:spPr>
        <p:txBody>
          <a:bodyPr>
            <a:normAutofit/>
          </a:bodyPr>
          <a:lstStyle/>
          <a:p>
            <a:pPr marL="457200" indent="-457200">
              <a:buFont typeface="Wingdings" panose="05000000000000000000" pitchFamily="2" charset="2"/>
              <a:buChar char="v"/>
            </a:pPr>
            <a:r>
              <a:rPr lang="en-US" sz="3000" b="0" dirty="0"/>
              <a:t>Awaiting news of funding through Federal Anti-Racism Action Program with the City.</a:t>
            </a:r>
          </a:p>
          <a:p>
            <a:pPr marL="457200" indent="-457200">
              <a:buFont typeface="Wingdings" panose="05000000000000000000" pitchFamily="2" charset="2"/>
              <a:buChar char="v"/>
            </a:pPr>
            <a:endParaRPr lang="en-US" sz="1800" b="0" dirty="0"/>
          </a:p>
          <a:p>
            <a:pPr marL="457200" indent="-457200">
              <a:buFont typeface="Wingdings" panose="05000000000000000000" pitchFamily="2" charset="2"/>
              <a:buChar char="v"/>
            </a:pPr>
            <a:r>
              <a:rPr lang="en-US" sz="3000" b="0" dirty="0"/>
              <a:t>Planning “Welcoming Peterborough Week” for Nov 2020.</a:t>
            </a:r>
          </a:p>
          <a:p>
            <a:pPr marL="457200" indent="-457200">
              <a:buFont typeface="Wingdings" panose="05000000000000000000" pitchFamily="2" charset="2"/>
              <a:buChar char="v"/>
            </a:pPr>
            <a:endParaRPr lang="en-US" sz="1800" b="0" dirty="0"/>
          </a:p>
          <a:p>
            <a:pPr marL="457200" indent="-457200">
              <a:buFont typeface="Wingdings" panose="05000000000000000000" pitchFamily="2" charset="2"/>
              <a:buChar char="v"/>
            </a:pPr>
            <a:r>
              <a:rPr lang="en-US" sz="3000" b="0" dirty="0"/>
              <a:t>Reviewing Network structure, mission, and future.</a:t>
            </a:r>
            <a:endParaRPr lang="en-CA" sz="3000" b="0" dirty="0"/>
          </a:p>
        </p:txBody>
      </p:sp>
    </p:spTree>
    <p:extLst>
      <p:ext uri="{BB962C8B-B14F-4D97-AF65-F5344CB8AC3E}">
        <p14:creationId xmlns:p14="http://schemas.microsoft.com/office/powerpoint/2010/main" val="33353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365760"/>
            <a:ext cx="8496944" cy="903000"/>
          </a:xfrm>
        </p:spPr>
        <p:txBody>
          <a:bodyPr/>
          <a:lstStyle/>
          <a:p>
            <a:pPr algn="ctr"/>
            <a:r>
              <a:rPr lang="en-US" sz="3200" cap="none" dirty="0"/>
              <a:t>Draft mission, values and principles </a:t>
            </a:r>
            <a:endParaRPr lang="en-CA" sz="3200" cap="none" dirty="0"/>
          </a:p>
        </p:txBody>
      </p:sp>
      <p:sp>
        <p:nvSpPr>
          <p:cNvPr id="3" name="Content Placeholder 2"/>
          <p:cNvSpPr>
            <a:spLocks noGrp="1"/>
          </p:cNvSpPr>
          <p:nvPr>
            <p:ph idx="1"/>
          </p:nvPr>
        </p:nvSpPr>
        <p:spPr>
          <a:xfrm>
            <a:off x="2135560" y="1556793"/>
            <a:ext cx="8136904" cy="3579849"/>
          </a:xfrm>
        </p:spPr>
        <p:txBody>
          <a:bodyPr>
            <a:normAutofit/>
          </a:bodyPr>
          <a:lstStyle/>
          <a:p>
            <a:pPr marL="285750" indent="-285750">
              <a:lnSpc>
                <a:spcPct val="150000"/>
              </a:lnSpc>
              <a:spcBef>
                <a:spcPts val="0"/>
              </a:spcBef>
              <a:buFont typeface="Wingdings" panose="05000000000000000000" pitchFamily="2" charset="2"/>
              <a:buChar char="v"/>
            </a:pPr>
            <a:r>
              <a:rPr lang="en-CA" sz="2800" dirty="0"/>
              <a:t>The DEI Network Peterborough exists to connect, inspire and support people engaged in the work of Diversity Equity and Inclusion with a vision to make Peterborough County and City a thriving, welcoming, inclusive place for everyone.</a:t>
            </a:r>
          </a:p>
        </p:txBody>
      </p:sp>
    </p:spTree>
    <p:extLst>
      <p:ext uri="{BB962C8B-B14F-4D97-AF65-F5344CB8AC3E}">
        <p14:creationId xmlns:p14="http://schemas.microsoft.com/office/powerpoint/2010/main" val="1385743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721" y="908720"/>
            <a:ext cx="5480419" cy="554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79976" y="6183300"/>
            <a:ext cx="4617604" cy="461665"/>
          </a:xfrm>
          <a:prstGeom prst="rect">
            <a:avLst/>
          </a:prstGeom>
          <a:noFill/>
        </p:spPr>
        <p:txBody>
          <a:bodyPr wrap="square" rtlCol="0">
            <a:spAutoFit/>
          </a:bodyPr>
          <a:lstStyle/>
          <a:p>
            <a:pPr defTabSz="914400"/>
            <a:r>
              <a:rPr lang="en-US" sz="2400" dirty="0">
                <a:solidFill>
                  <a:prstClr val="black"/>
                </a:solidFill>
              </a:rPr>
              <a:t>pwilliams@peterborough.ca</a:t>
            </a:r>
            <a:endParaRPr lang="en-CA" sz="2400" dirty="0">
              <a:solidFill>
                <a:prstClr val="black"/>
              </a:solidFill>
            </a:endParaRPr>
          </a:p>
        </p:txBody>
      </p:sp>
    </p:spTree>
    <p:extLst>
      <p:ext uri="{BB962C8B-B14F-4D97-AF65-F5344CB8AC3E}">
        <p14:creationId xmlns:p14="http://schemas.microsoft.com/office/powerpoint/2010/main" val="3714512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72" y="5127183"/>
            <a:ext cx="7772400" cy="1463040"/>
          </a:xfrm>
        </p:spPr>
        <p:txBody>
          <a:bodyPr/>
          <a:lstStyle/>
          <a:p>
            <a:r>
              <a:rPr lang="en-CA" dirty="0" smtClean="0"/>
              <a:t>Economic integration</a:t>
            </a:r>
            <a:endParaRPr lang="en-CA" dirty="0"/>
          </a:p>
        </p:txBody>
      </p:sp>
      <p:sp>
        <p:nvSpPr>
          <p:cNvPr id="4" name="Text Placeholder 3"/>
          <p:cNvSpPr>
            <a:spLocks noGrp="1"/>
          </p:cNvSpPr>
          <p:nvPr>
            <p:ph type="body" sz="half" idx="2"/>
          </p:nvPr>
        </p:nvSpPr>
        <p:spPr>
          <a:xfrm>
            <a:off x="8543286" y="5127183"/>
            <a:ext cx="3200400" cy="1463040"/>
          </a:xfrm>
        </p:spPr>
        <p:txBody>
          <a:bodyPr>
            <a:normAutofit/>
          </a:bodyPr>
          <a:lstStyle/>
          <a:p>
            <a:r>
              <a:rPr lang="en-CA" sz="2400" dirty="0" err="1" smtClean="0"/>
              <a:t>Reem</a:t>
            </a:r>
            <a:r>
              <a:rPr lang="en-CA" sz="2400" dirty="0" smtClean="0"/>
              <a:t> Ali</a:t>
            </a:r>
          </a:p>
          <a:p>
            <a:r>
              <a:rPr lang="en-CA" sz="2400" dirty="0" smtClean="0"/>
              <a:t>New Canadians Centre</a:t>
            </a:r>
            <a:endParaRPr lang="en-CA" sz="2400" dirty="0"/>
          </a:p>
        </p:txBody>
      </p:sp>
      <p:pic>
        <p:nvPicPr>
          <p:cNvPr id="4098" name="Picture 2" descr="Image may contain: 4 people, people sitting"/>
          <p:cNvPicPr>
            <a:picLocks noChangeAspect="1" noChangeArrowheads="1"/>
          </p:cNvPicPr>
          <p:nvPr/>
        </p:nvPicPr>
        <p:blipFill rotWithShape="1">
          <a:blip r:embed="rId3">
            <a:extLst>
              <a:ext uri="{28A0092B-C50C-407E-A947-70E740481C1C}">
                <a14:useLocalDpi xmlns:a14="http://schemas.microsoft.com/office/drawing/2010/main" val="0"/>
              </a:ext>
            </a:extLst>
          </a:blip>
          <a:srcRect l="-1202" t="9640" r="1202" b="31999"/>
          <a:stretch/>
        </p:blipFill>
        <p:spPr bwMode="auto">
          <a:xfrm>
            <a:off x="245660" y="232554"/>
            <a:ext cx="11349488" cy="496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74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a:xfrm>
            <a:off x="1024128" y="2084832"/>
            <a:ext cx="9720071" cy="4224528"/>
          </a:xfrm>
        </p:spPr>
        <p:txBody>
          <a:bodyPr>
            <a:normAutofit lnSpcReduction="10000"/>
          </a:bodyPr>
          <a:lstStyle/>
          <a:p>
            <a:r>
              <a:rPr lang="en-CA" sz="2400" dirty="0"/>
              <a:t>8:30am	</a:t>
            </a:r>
            <a:r>
              <a:rPr lang="en-CA" sz="2400" dirty="0" smtClean="0"/>
              <a:t>Breakfast</a:t>
            </a:r>
            <a:endParaRPr lang="en-CA" sz="2400" dirty="0"/>
          </a:p>
          <a:p>
            <a:r>
              <a:rPr lang="en-CA" sz="2400" dirty="0" smtClean="0"/>
              <a:t>9:00am</a:t>
            </a:r>
            <a:r>
              <a:rPr lang="en-CA" sz="2400" dirty="0"/>
              <a:t>	</a:t>
            </a:r>
            <a:r>
              <a:rPr lang="en-CA" sz="2400" dirty="0" smtClean="0"/>
              <a:t>Welcome</a:t>
            </a:r>
          </a:p>
          <a:p>
            <a:r>
              <a:rPr lang="en-CA" sz="2400" dirty="0" smtClean="0"/>
              <a:t>9:10am</a:t>
            </a:r>
            <a:r>
              <a:rPr lang="en-CA" sz="2400" dirty="0"/>
              <a:t>	Working Group updates </a:t>
            </a:r>
            <a:r>
              <a:rPr lang="en-CA" sz="2400" dirty="0" smtClean="0"/>
              <a:t> +Q&amp;A </a:t>
            </a:r>
            <a:r>
              <a:rPr lang="en-CA" sz="2400" dirty="0"/>
              <a:t>(10 </a:t>
            </a:r>
            <a:r>
              <a:rPr lang="en-CA" sz="2400" dirty="0" err="1"/>
              <a:t>mins</a:t>
            </a:r>
            <a:r>
              <a:rPr lang="en-CA" sz="2400" dirty="0"/>
              <a:t>)</a:t>
            </a:r>
          </a:p>
          <a:p>
            <a:r>
              <a:rPr lang="en-CA" sz="2400" dirty="0"/>
              <a:t> </a:t>
            </a:r>
            <a:r>
              <a:rPr lang="en-CA" sz="2400" dirty="0" smtClean="0"/>
              <a:t>		A </a:t>
            </a:r>
            <a:r>
              <a:rPr lang="en-CA" sz="2400" dirty="0"/>
              <a:t>call to action </a:t>
            </a:r>
            <a:endParaRPr lang="en-CA" sz="2400" dirty="0" smtClean="0"/>
          </a:p>
          <a:p>
            <a:pPr marL="128016" lvl="1" indent="0">
              <a:buNone/>
            </a:pPr>
            <a:r>
              <a:rPr lang="en-CA" sz="2400" dirty="0" smtClean="0"/>
              <a:t>		Election </a:t>
            </a:r>
            <a:r>
              <a:rPr lang="en-CA" sz="2400" dirty="0"/>
              <a:t>of Chair, Vice-Chair, Members at Large</a:t>
            </a:r>
          </a:p>
          <a:p>
            <a:r>
              <a:rPr lang="en-CA" sz="2400" dirty="0" smtClean="0"/>
              <a:t>10:00am </a:t>
            </a:r>
            <a:r>
              <a:rPr lang="en-CA" sz="2400" dirty="0"/>
              <a:t>	Professional Development Activity: </a:t>
            </a:r>
            <a:r>
              <a:rPr lang="en-CA" sz="2400" dirty="0" smtClean="0"/>
              <a:t/>
            </a:r>
            <a:br>
              <a:rPr lang="en-CA" sz="2400" dirty="0" smtClean="0"/>
            </a:br>
            <a:r>
              <a:rPr lang="en-CA" sz="2400" dirty="0" smtClean="0"/>
              <a:t>		International </a:t>
            </a:r>
            <a:r>
              <a:rPr lang="en-CA" sz="2400" dirty="0"/>
              <a:t>Day for the Elimination of Racial Discrimination </a:t>
            </a:r>
            <a:r>
              <a:rPr lang="en-CA" sz="2400" dirty="0" smtClean="0"/>
              <a:t>			Angela </a:t>
            </a:r>
            <a:r>
              <a:rPr lang="en-CA" sz="2400" dirty="0"/>
              <a:t>Connors, Community Race Relations Committee of </a:t>
            </a:r>
            <a:r>
              <a:rPr lang="en-CA" sz="2400" dirty="0" smtClean="0"/>
              <a:t>			Peterborough</a:t>
            </a:r>
            <a:endParaRPr lang="en-CA" sz="2400" dirty="0"/>
          </a:p>
          <a:p>
            <a:r>
              <a:rPr lang="en-CA" sz="2400" dirty="0" smtClean="0"/>
              <a:t>10:30am</a:t>
            </a:r>
            <a:r>
              <a:rPr lang="en-CA" sz="2400" dirty="0"/>
              <a:t>	Meeting close</a:t>
            </a:r>
          </a:p>
          <a:p>
            <a:endParaRPr lang="en-CA" dirty="0"/>
          </a:p>
        </p:txBody>
      </p:sp>
    </p:spTree>
    <p:extLst>
      <p:ext uri="{BB962C8B-B14F-4D97-AF65-F5344CB8AC3E}">
        <p14:creationId xmlns:p14="http://schemas.microsoft.com/office/powerpoint/2010/main" val="3068873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ESL Forum</a:t>
            </a:r>
            <a:endParaRPr lang="en-CA" dirty="0"/>
          </a:p>
        </p:txBody>
      </p:sp>
      <p:sp>
        <p:nvSpPr>
          <p:cNvPr id="4" name="Text Placeholder 3"/>
          <p:cNvSpPr>
            <a:spLocks noGrp="1"/>
          </p:cNvSpPr>
          <p:nvPr>
            <p:ph type="body" sz="half" idx="2"/>
          </p:nvPr>
        </p:nvSpPr>
        <p:spPr/>
        <p:txBody>
          <a:bodyPr>
            <a:normAutofit/>
          </a:bodyPr>
          <a:lstStyle/>
          <a:p>
            <a:r>
              <a:rPr lang="en-CA" sz="2800" dirty="0" smtClean="0"/>
              <a:t>Michael Andrews</a:t>
            </a:r>
          </a:p>
          <a:p>
            <a:r>
              <a:rPr lang="en-CA" sz="2800" dirty="0" smtClean="0"/>
              <a:t>Literacy Ontario Central South</a:t>
            </a:r>
            <a:endParaRPr lang="en-CA" sz="2800" dirty="0"/>
          </a:p>
        </p:txBody>
      </p:sp>
      <p:pic>
        <p:nvPicPr>
          <p:cNvPr id="5122" name="Picture 2" descr="Image result for family literacy day peterborough"/>
          <p:cNvPicPr>
            <a:picLocks noChangeAspect="1" noChangeArrowheads="1"/>
          </p:cNvPicPr>
          <p:nvPr/>
        </p:nvPicPr>
        <p:blipFill rotWithShape="1">
          <a:blip r:embed="rId3">
            <a:extLst>
              <a:ext uri="{28A0092B-C50C-407E-A947-70E740481C1C}">
                <a14:useLocalDpi xmlns:a14="http://schemas.microsoft.com/office/drawing/2010/main" val="0"/>
              </a:ext>
            </a:extLst>
          </a:blip>
          <a:srcRect t="12864" b="26925"/>
          <a:stretch/>
        </p:blipFill>
        <p:spPr bwMode="auto">
          <a:xfrm>
            <a:off x="250330" y="233170"/>
            <a:ext cx="11776060" cy="472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94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Settlement and resettlement</a:t>
            </a:r>
            <a:endParaRPr lang="en-CA" dirty="0"/>
          </a:p>
        </p:txBody>
      </p:sp>
      <p:sp>
        <p:nvSpPr>
          <p:cNvPr id="4" name="Text Placeholder 3"/>
          <p:cNvSpPr>
            <a:spLocks noGrp="1"/>
          </p:cNvSpPr>
          <p:nvPr>
            <p:ph type="body" sz="half" idx="2"/>
          </p:nvPr>
        </p:nvSpPr>
        <p:spPr/>
        <p:txBody>
          <a:bodyPr>
            <a:normAutofit/>
          </a:bodyPr>
          <a:lstStyle/>
          <a:p>
            <a:r>
              <a:rPr lang="en-CA" sz="2400" dirty="0" smtClean="0"/>
              <a:t>Marisa </a:t>
            </a:r>
            <a:r>
              <a:rPr lang="en-CA" sz="2400" dirty="0" err="1" smtClean="0"/>
              <a:t>Kaczmarczyk</a:t>
            </a:r>
            <a:endParaRPr lang="en-CA" sz="2400" dirty="0" smtClean="0"/>
          </a:p>
          <a:p>
            <a:r>
              <a:rPr lang="en-CA" sz="2400" dirty="0" smtClean="0"/>
              <a:t>New Canadians Centre	</a:t>
            </a:r>
            <a:endParaRPr lang="en-CA" sz="2400" dirty="0"/>
          </a:p>
        </p:txBody>
      </p:sp>
      <p:pic>
        <p:nvPicPr>
          <p:cNvPr id="6146" name="Picture 2" descr="No photo description available."/>
          <p:cNvPicPr>
            <a:picLocks noChangeAspect="1" noChangeArrowheads="1"/>
          </p:cNvPicPr>
          <p:nvPr/>
        </p:nvPicPr>
        <p:blipFill rotWithShape="1">
          <a:blip r:embed="rId3">
            <a:extLst>
              <a:ext uri="{28A0092B-C50C-407E-A947-70E740481C1C}">
                <a14:useLocalDpi xmlns:a14="http://schemas.microsoft.com/office/drawing/2010/main" val="0"/>
              </a:ext>
            </a:extLst>
          </a:blip>
          <a:srcRect l="5519" t="31586" r="5845" b="22156"/>
          <a:stretch/>
        </p:blipFill>
        <p:spPr bwMode="auto">
          <a:xfrm>
            <a:off x="1801504" y="218363"/>
            <a:ext cx="8898342" cy="476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41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D72D4D1-076F-49D3-9889-EFC4F6D7CA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a:extLst>
              <a:ext uri="{FF2B5EF4-FFF2-40B4-BE49-F238E27FC236}">
                <a16:creationId xmlns:a16="http://schemas.microsoft.com/office/drawing/2014/main" xmlns="" id="{DC378583-1A51-47D7-8A94-3FE2B375404E}"/>
              </a:ext>
            </a:extLst>
          </p:cNvPr>
          <p:cNvSpPr>
            <a:spLocks noGrp="1"/>
          </p:cNvSpPr>
          <p:nvPr>
            <p:ph type="title"/>
          </p:nvPr>
        </p:nvSpPr>
        <p:spPr>
          <a:xfrm>
            <a:off x="838200" y="963877"/>
            <a:ext cx="3494362" cy="4930246"/>
          </a:xfrm>
        </p:spPr>
        <p:txBody>
          <a:bodyPr>
            <a:normAutofit fontScale="90000"/>
          </a:bodyPr>
          <a:lstStyle/>
          <a:p>
            <a:pPr algn="r"/>
            <a:r>
              <a:rPr lang="en-CA" dirty="0">
                <a:latin typeface="Calibri" panose="020F0502020204030204" pitchFamily="34" charset="0"/>
                <a:ea typeface="Times New Roman" panose="02020603050405020304" pitchFamily="18" charset="0"/>
                <a:cs typeface="Calibri" panose="020F0502020204030204" pitchFamily="34" charset="0"/>
              </a:rPr>
              <a:t>Settlement and Resettlement Update</a:t>
            </a:r>
            <a:br>
              <a:rPr lang="en-CA" dirty="0">
                <a:latin typeface="Calibri" panose="020F0502020204030204" pitchFamily="34" charset="0"/>
                <a:ea typeface="Times New Roman" panose="02020603050405020304" pitchFamily="18" charset="0"/>
                <a:cs typeface="Calibri" panose="020F0502020204030204" pitchFamily="34" charset="0"/>
              </a:rPr>
            </a:br>
            <a:r>
              <a:rPr lang="en-CA" dirty="0">
                <a:latin typeface="Calibri" panose="020F0502020204030204" pitchFamily="34" charset="0"/>
                <a:ea typeface="Times New Roman" panose="02020603050405020304" pitchFamily="18" charset="0"/>
                <a:cs typeface="Calibri" panose="020F0502020204030204" pitchFamily="34" charset="0"/>
              </a:rPr>
              <a:t/>
            </a:r>
            <a:br>
              <a:rPr lang="en-CA" dirty="0">
                <a:latin typeface="Calibri" panose="020F0502020204030204" pitchFamily="34" charset="0"/>
                <a:ea typeface="Times New Roman" panose="02020603050405020304" pitchFamily="18" charset="0"/>
                <a:cs typeface="Calibri" panose="020F0502020204030204" pitchFamily="34" charset="0"/>
              </a:rPr>
            </a:br>
            <a:r>
              <a:rPr lang="en-CA" dirty="0">
                <a:latin typeface="Calibri" panose="020F0502020204030204" pitchFamily="34" charset="0"/>
                <a:ea typeface="Times New Roman" panose="02020603050405020304" pitchFamily="18" charset="0"/>
                <a:cs typeface="Calibri" panose="020F0502020204030204" pitchFamily="34" charset="0"/>
              </a:rPr>
              <a:t> Resettlement Assistance </a:t>
            </a:r>
            <a:br>
              <a:rPr lang="en-CA" dirty="0">
                <a:latin typeface="Calibri" panose="020F0502020204030204" pitchFamily="34" charset="0"/>
                <a:ea typeface="Times New Roman" panose="02020603050405020304" pitchFamily="18" charset="0"/>
                <a:cs typeface="Calibri" panose="020F0502020204030204" pitchFamily="34" charset="0"/>
              </a:rPr>
            </a:br>
            <a:r>
              <a:rPr lang="en-CA" dirty="0">
                <a:latin typeface="Calibri" panose="020F0502020204030204" pitchFamily="34" charset="0"/>
                <a:ea typeface="Times New Roman" panose="02020603050405020304" pitchFamily="18" charset="0"/>
                <a:cs typeface="Calibri" panose="020F0502020204030204" pitchFamily="34" charset="0"/>
              </a:rPr>
              <a:t>Task Force</a:t>
            </a:r>
            <a:br>
              <a:rPr lang="en-CA" dirty="0">
                <a:latin typeface="Calibri" panose="020F0502020204030204" pitchFamily="34" charset="0"/>
                <a:ea typeface="Times New Roman" panose="02020603050405020304" pitchFamily="18" charset="0"/>
                <a:cs typeface="Calibri" panose="020F0502020204030204" pitchFamily="34" charset="0"/>
              </a:rPr>
            </a:br>
            <a:r>
              <a:rPr lang="en-CA" dirty="0">
                <a:latin typeface="Calibri" panose="020F0502020204030204" pitchFamily="34" charset="0"/>
                <a:ea typeface="Times New Roman" panose="02020603050405020304" pitchFamily="18" charset="0"/>
                <a:cs typeface="Calibri" panose="020F0502020204030204" pitchFamily="34" charset="0"/>
              </a:rPr>
              <a:t>2019-2020</a:t>
            </a:r>
            <a:r>
              <a:rPr lang="en-CA" sz="4100" dirty="0">
                <a:latin typeface="Calibri" panose="020F0502020204030204" pitchFamily="34" charset="0"/>
                <a:ea typeface="Calibri" panose="020F0502020204030204" pitchFamily="34" charset="0"/>
                <a:cs typeface="Times New Roman" panose="02020603050405020304" pitchFamily="18" charset="0"/>
              </a:rPr>
              <a:t/>
            </a:r>
            <a:br>
              <a:rPr lang="en-CA" sz="4100" dirty="0">
                <a:latin typeface="Calibri" panose="020F0502020204030204" pitchFamily="34" charset="0"/>
                <a:ea typeface="Calibri" panose="020F0502020204030204" pitchFamily="34" charset="0"/>
                <a:cs typeface="Times New Roman" panose="02020603050405020304" pitchFamily="18" charset="0"/>
              </a:rPr>
            </a:br>
            <a:endParaRPr lang="en-CA" sz="4100" dirty="0"/>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76813" y="1635473"/>
            <a:ext cx="6376987" cy="3587055"/>
          </a:xfrm>
        </p:spPr>
      </p:pic>
    </p:spTree>
    <p:extLst>
      <p:ext uri="{BB962C8B-B14F-4D97-AF65-F5344CB8AC3E}">
        <p14:creationId xmlns:p14="http://schemas.microsoft.com/office/powerpoint/2010/main" val="292449434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xmlns="" id="{C563F146-EEDF-4E00-BEE4-F698AEE1B09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97282" y="946879"/>
            <a:ext cx="10997435" cy="5911121"/>
          </a:xfrm>
          <a:prstGeom prst="rect">
            <a:avLst/>
          </a:prstGeom>
        </p:spPr>
      </p:pic>
      <p:sp>
        <p:nvSpPr>
          <p:cNvPr id="9" name="TextBox 8">
            <a:extLst>
              <a:ext uri="{FF2B5EF4-FFF2-40B4-BE49-F238E27FC236}">
                <a16:creationId xmlns:a16="http://schemas.microsoft.com/office/drawing/2014/main" xmlns="" id="{90BCDF70-A29F-4A64-B222-F5C647E76C2E}"/>
              </a:ext>
            </a:extLst>
          </p:cNvPr>
          <p:cNvSpPr txBox="1"/>
          <p:nvPr/>
        </p:nvSpPr>
        <p:spPr>
          <a:xfrm>
            <a:off x="685908" y="5922007"/>
            <a:ext cx="10419478" cy="230832"/>
          </a:xfrm>
          <a:prstGeom prst="rect">
            <a:avLst/>
          </a:prstGeom>
          <a:noFill/>
        </p:spPr>
        <p:txBody>
          <a:bodyPr wrap="square" rtlCol="0">
            <a:spAutoFit/>
          </a:bodyPr>
          <a:lstStyle/>
          <a:p>
            <a:pPr defTabSz="914400"/>
            <a:r>
              <a:rPr lang="en-CA" sz="900">
                <a:solidFill>
                  <a:prstClr val="black"/>
                </a:solidFill>
                <a:hlinkClick r:id="rId3" tooltip="https://en.wikipedia.org/wiki/File:Simple_world_map.svg"/>
              </a:rPr>
              <a:t>This Photo</a:t>
            </a:r>
            <a:r>
              <a:rPr lang="en-CA" sz="900">
                <a:solidFill>
                  <a:prstClr val="black"/>
                </a:solidFill>
              </a:rPr>
              <a:t> by Unknown Author is licensed under </a:t>
            </a:r>
            <a:r>
              <a:rPr lang="en-CA" sz="900">
                <a:solidFill>
                  <a:prstClr val="black"/>
                </a:solidFill>
                <a:hlinkClick r:id="rId4" tooltip="https://creativecommons.org/licenses/by-sa/3.0/"/>
              </a:rPr>
              <a:t>CC BY-SA</a:t>
            </a:r>
            <a:endParaRPr lang="en-CA" sz="900">
              <a:solidFill>
                <a:prstClr val="black"/>
              </a:solidFill>
            </a:endParaRPr>
          </a:p>
        </p:txBody>
      </p:sp>
      <p:sp>
        <p:nvSpPr>
          <p:cNvPr id="2" name="TextBox 1">
            <a:extLst>
              <a:ext uri="{FF2B5EF4-FFF2-40B4-BE49-F238E27FC236}">
                <a16:creationId xmlns:a16="http://schemas.microsoft.com/office/drawing/2014/main" xmlns="" id="{5F716563-B0BF-4D1D-B313-4A160BC79AD2}"/>
              </a:ext>
            </a:extLst>
          </p:cNvPr>
          <p:cNvSpPr txBox="1"/>
          <p:nvPr/>
        </p:nvSpPr>
        <p:spPr>
          <a:xfrm>
            <a:off x="795130" y="265043"/>
            <a:ext cx="10799587" cy="646331"/>
          </a:xfrm>
          <a:prstGeom prst="rect">
            <a:avLst/>
          </a:prstGeom>
          <a:noFill/>
        </p:spPr>
        <p:txBody>
          <a:bodyPr wrap="square" rtlCol="0">
            <a:spAutoFit/>
          </a:bodyPr>
          <a:lstStyle/>
          <a:p>
            <a:pPr defTabSz="914400"/>
            <a:r>
              <a:rPr lang="en-CA" dirty="0">
                <a:solidFill>
                  <a:prstClr val="black"/>
                </a:solidFill>
              </a:rPr>
              <a:t>NCC </a:t>
            </a:r>
            <a:r>
              <a:rPr lang="en-CA" dirty="0" smtClean="0">
                <a:solidFill>
                  <a:prstClr val="black"/>
                </a:solidFill>
              </a:rPr>
              <a:t>NEWCOMER CLIENTS </a:t>
            </a:r>
            <a:r>
              <a:rPr lang="en-CA" dirty="0">
                <a:solidFill>
                  <a:prstClr val="black"/>
                </a:solidFill>
              </a:rPr>
              <a:t>2019-2020:  Top 10 countries of origin – India (86), Syria (77), Philippines (52), Canada(44), Japan (35), Mexico (31), South Korea (29), China (21) UK (19), US (15) </a:t>
            </a:r>
          </a:p>
        </p:txBody>
      </p:sp>
      <p:sp>
        <p:nvSpPr>
          <p:cNvPr id="3" name="TextBox 2">
            <a:extLst>
              <a:ext uri="{FF2B5EF4-FFF2-40B4-BE49-F238E27FC236}">
                <a16:creationId xmlns:a16="http://schemas.microsoft.com/office/drawing/2014/main" xmlns="" id="{BCDA0AE7-CB83-4350-8CD4-4FA61D30AB07}"/>
              </a:ext>
            </a:extLst>
          </p:cNvPr>
          <p:cNvSpPr txBox="1"/>
          <p:nvPr/>
        </p:nvSpPr>
        <p:spPr>
          <a:xfrm>
            <a:off x="4638261" y="6152839"/>
            <a:ext cx="6848106" cy="400110"/>
          </a:xfrm>
          <a:prstGeom prst="rect">
            <a:avLst/>
          </a:prstGeom>
          <a:noFill/>
        </p:spPr>
        <p:txBody>
          <a:bodyPr wrap="square" rtlCol="0">
            <a:spAutoFit/>
          </a:bodyPr>
          <a:lstStyle/>
          <a:p>
            <a:pPr defTabSz="914400"/>
            <a:r>
              <a:rPr lang="en-CA" sz="2000" b="1" dirty="0">
                <a:solidFill>
                  <a:prstClr val="black"/>
                </a:solidFill>
              </a:rPr>
              <a:t># of new clients who came to the NCC since April 2019:  647</a:t>
            </a:r>
          </a:p>
        </p:txBody>
      </p:sp>
      <p:sp>
        <p:nvSpPr>
          <p:cNvPr id="7" name="Star: 5 Points 6">
            <a:extLst>
              <a:ext uri="{FF2B5EF4-FFF2-40B4-BE49-F238E27FC236}">
                <a16:creationId xmlns:a16="http://schemas.microsoft.com/office/drawing/2014/main" xmlns="" id="{8CD88FF7-1775-4807-AFB8-5571A4B9ED06}"/>
              </a:ext>
            </a:extLst>
          </p:cNvPr>
          <p:cNvSpPr/>
          <p:nvPr/>
        </p:nvSpPr>
        <p:spPr>
          <a:xfrm>
            <a:off x="8348513" y="3328086"/>
            <a:ext cx="278296" cy="25682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10" name="Star: 5 Points 9">
            <a:extLst>
              <a:ext uri="{FF2B5EF4-FFF2-40B4-BE49-F238E27FC236}">
                <a16:creationId xmlns:a16="http://schemas.microsoft.com/office/drawing/2014/main" xmlns="" id="{4FCB99BE-E931-41E6-A6F4-BA2008A33E24}"/>
              </a:ext>
            </a:extLst>
          </p:cNvPr>
          <p:cNvSpPr/>
          <p:nvPr/>
        </p:nvSpPr>
        <p:spPr>
          <a:xfrm>
            <a:off x="6825804" y="2820134"/>
            <a:ext cx="265043"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14" name="Star: 5 Points 13">
            <a:extLst>
              <a:ext uri="{FF2B5EF4-FFF2-40B4-BE49-F238E27FC236}">
                <a16:creationId xmlns:a16="http://schemas.microsoft.com/office/drawing/2014/main" xmlns="" id="{849F200B-A4A9-43DC-8F60-A233BA54B56D}"/>
              </a:ext>
            </a:extLst>
          </p:cNvPr>
          <p:cNvSpPr/>
          <p:nvPr/>
        </p:nvSpPr>
        <p:spPr>
          <a:xfrm>
            <a:off x="3114261" y="2226365"/>
            <a:ext cx="238539"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15" name="Star: 5 Points 14">
            <a:extLst>
              <a:ext uri="{FF2B5EF4-FFF2-40B4-BE49-F238E27FC236}">
                <a16:creationId xmlns:a16="http://schemas.microsoft.com/office/drawing/2014/main" xmlns="" id="{B7BB497C-5ABB-4789-BEC7-1314AF2AF71D}"/>
              </a:ext>
            </a:extLst>
          </p:cNvPr>
          <p:cNvSpPr/>
          <p:nvPr/>
        </p:nvSpPr>
        <p:spPr>
          <a:xfrm>
            <a:off x="9859617" y="2735491"/>
            <a:ext cx="278295"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16" name="Star: 5 Points 15">
            <a:extLst>
              <a:ext uri="{FF2B5EF4-FFF2-40B4-BE49-F238E27FC236}">
                <a16:creationId xmlns:a16="http://schemas.microsoft.com/office/drawing/2014/main" xmlns="" id="{571EC29F-FBA4-4A36-AA74-3193A2D1B2E7}"/>
              </a:ext>
            </a:extLst>
          </p:cNvPr>
          <p:cNvSpPr/>
          <p:nvPr/>
        </p:nvSpPr>
        <p:spPr>
          <a:xfrm>
            <a:off x="10190922" y="2703443"/>
            <a:ext cx="265043"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17" name="Star: 5 Points 16">
            <a:extLst>
              <a:ext uri="{FF2B5EF4-FFF2-40B4-BE49-F238E27FC236}">
                <a16:creationId xmlns:a16="http://schemas.microsoft.com/office/drawing/2014/main" xmlns="" id="{4BB7AA19-7B2C-490B-B886-7B00F2B92306}"/>
              </a:ext>
            </a:extLst>
          </p:cNvPr>
          <p:cNvSpPr/>
          <p:nvPr/>
        </p:nvSpPr>
        <p:spPr>
          <a:xfrm>
            <a:off x="1934817" y="3167270"/>
            <a:ext cx="278295"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18" name="Star: 5 Points 17">
            <a:extLst>
              <a:ext uri="{FF2B5EF4-FFF2-40B4-BE49-F238E27FC236}">
                <a16:creationId xmlns:a16="http://schemas.microsoft.com/office/drawing/2014/main" xmlns="" id="{DF3FE6ED-FE39-4E39-BB02-764AF5829D0E}"/>
              </a:ext>
            </a:extLst>
          </p:cNvPr>
          <p:cNvSpPr/>
          <p:nvPr/>
        </p:nvSpPr>
        <p:spPr>
          <a:xfrm>
            <a:off x="9144000" y="2902227"/>
            <a:ext cx="265043"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dirty="0">
              <a:solidFill>
                <a:prstClr val="white"/>
              </a:solidFill>
              <a:highlight>
                <a:srgbClr val="FFFF00"/>
              </a:highlight>
            </a:endParaRPr>
          </a:p>
        </p:txBody>
      </p:sp>
      <p:sp>
        <p:nvSpPr>
          <p:cNvPr id="19" name="Star: 5 Points 18">
            <a:extLst>
              <a:ext uri="{FF2B5EF4-FFF2-40B4-BE49-F238E27FC236}">
                <a16:creationId xmlns:a16="http://schemas.microsoft.com/office/drawing/2014/main" xmlns="" id="{0439D2DE-15A7-41CB-9952-74865B903494}"/>
              </a:ext>
            </a:extLst>
          </p:cNvPr>
          <p:cNvSpPr/>
          <p:nvPr/>
        </p:nvSpPr>
        <p:spPr>
          <a:xfrm>
            <a:off x="5552661" y="2010032"/>
            <a:ext cx="213825" cy="21633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20" name="Star: 5 Points 19">
            <a:extLst>
              <a:ext uri="{FF2B5EF4-FFF2-40B4-BE49-F238E27FC236}">
                <a16:creationId xmlns:a16="http://schemas.microsoft.com/office/drawing/2014/main" xmlns="" id="{355324AF-27DE-4FF9-981D-8D79A9BCC099}"/>
              </a:ext>
            </a:extLst>
          </p:cNvPr>
          <p:cNvSpPr/>
          <p:nvPr/>
        </p:nvSpPr>
        <p:spPr>
          <a:xfrm>
            <a:off x="2385391" y="2703443"/>
            <a:ext cx="265043"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a:solidFill>
                <a:prstClr val="white"/>
              </a:solidFill>
            </a:endParaRPr>
          </a:p>
        </p:txBody>
      </p:sp>
      <p:sp>
        <p:nvSpPr>
          <p:cNvPr id="21" name="Star: 5 Points 20">
            <a:extLst>
              <a:ext uri="{FF2B5EF4-FFF2-40B4-BE49-F238E27FC236}">
                <a16:creationId xmlns:a16="http://schemas.microsoft.com/office/drawing/2014/main" xmlns="" id="{CF29FC7A-577B-44C2-9641-93A28C642E23}"/>
              </a:ext>
            </a:extLst>
          </p:cNvPr>
          <p:cNvSpPr/>
          <p:nvPr/>
        </p:nvSpPr>
        <p:spPr>
          <a:xfrm>
            <a:off x="9939129" y="3584906"/>
            <a:ext cx="265043" cy="2308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dirty="0">
              <a:solidFill>
                <a:prstClr val="white"/>
              </a:solidFill>
              <a:highlight>
                <a:srgbClr val="FFFF00"/>
              </a:highlight>
            </a:endParaRPr>
          </a:p>
        </p:txBody>
      </p:sp>
    </p:spTree>
    <p:extLst>
      <p:ext uri="{BB962C8B-B14F-4D97-AF65-F5344CB8AC3E}">
        <p14:creationId xmlns:p14="http://schemas.microsoft.com/office/powerpoint/2010/main" val="4129459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13" name="Rectangle 12">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ndParaRPr>
          </a:p>
        </p:txBody>
      </p:sp>
      <p:sp>
        <p:nvSpPr>
          <p:cNvPr id="3" name="Content Placeholder 2">
            <a:extLst>
              <a:ext uri="{FF2B5EF4-FFF2-40B4-BE49-F238E27FC236}">
                <a16:creationId xmlns:a16="http://schemas.microsoft.com/office/drawing/2014/main" xmlns="" id="{866BDF06-2D67-40D3-9F97-60EECE8D84EC}"/>
              </a:ext>
            </a:extLst>
          </p:cNvPr>
          <p:cNvSpPr>
            <a:spLocks noGrp="1"/>
          </p:cNvSpPr>
          <p:nvPr>
            <p:ph idx="1"/>
          </p:nvPr>
        </p:nvSpPr>
        <p:spPr>
          <a:xfrm>
            <a:off x="8029319" y="917725"/>
            <a:ext cx="3424739" cy="4852362"/>
          </a:xfrm>
        </p:spPr>
        <p:txBody>
          <a:bodyPr anchor="ctr">
            <a:normAutofit/>
          </a:bodyPr>
          <a:lstStyle/>
          <a:p>
            <a:pPr marL="0" indent="0">
              <a:spcAft>
                <a:spcPts val="800"/>
              </a:spcAft>
              <a:buNone/>
            </a:pPr>
            <a:r>
              <a:rPr lang="en-CA" sz="2400" dirty="0">
                <a:solidFill>
                  <a:srgbClr val="FFFFFF"/>
                </a:solidFill>
                <a:latin typeface="Calibri" panose="020F0502020204030204" pitchFamily="34" charset="0"/>
                <a:ea typeface="Times New Roman" panose="02020603050405020304" pitchFamily="18" charset="0"/>
                <a:cs typeface="Calibri" panose="020F0502020204030204" pitchFamily="34" charset="0"/>
              </a:rPr>
              <a:t>Total: </a:t>
            </a:r>
          </a:p>
          <a:p>
            <a:pPr marL="0" indent="0">
              <a:spcAft>
                <a:spcPts val="800"/>
              </a:spcAft>
              <a:buNone/>
            </a:pPr>
            <a:r>
              <a:rPr lang="en-CA" sz="2400" dirty="0">
                <a:solidFill>
                  <a:srgbClr val="FFFFFF"/>
                </a:solidFill>
                <a:latin typeface="Calibri" panose="020F0502020204030204" pitchFamily="34" charset="0"/>
                <a:ea typeface="Times New Roman" panose="02020603050405020304" pitchFamily="18" charset="0"/>
                <a:cs typeface="Calibri" panose="020F0502020204030204" pitchFamily="34" charset="0"/>
              </a:rPr>
              <a:t>15 families, </a:t>
            </a:r>
            <a:r>
              <a:rPr lang="en-CA" sz="240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rPr>
              <a:t>74 </a:t>
            </a:r>
            <a:r>
              <a:rPr lang="en-CA" sz="2400" dirty="0">
                <a:solidFill>
                  <a:srgbClr val="FFFFFF"/>
                </a:solidFill>
                <a:latin typeface="Calibri" panose="020F0502020204030204" pitchFamily="34" charset="0"/>
                <a:ea typeface="Times New Roman" panose="02020603050405020304" pitchFamily="18" charset="0"/>
                <a:cs typeface="Calibri" panose="020F0502020204030204" pitchFamily="34" charset="0"/>
              </a:rPr>
              <a:t>individuals</a:t>
            </a:r>
          </a:p>
          <a:p>
            <a:pPr>
              <a:spcAft>
                <a:spcPts val="800"/>
              </a:spcAft>
            </a:pPr>
            <a:endParaRPr lang="en-CA"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As of February 2020, NCC has received notifications for 29 more individuals to </a:t>
            </a:r>
            <a:r>
              <a:rPr lang="en-CA" sz="2000" dirty="0" smtClean="0">
                <a:solidFill>
                  <a:srgbClr val="FFFFFF"/>
                </a:solidFill>
                <a:latin typeface="Calibri" panose="020F0502020204030204" pitchFamily="34" charset="0"/>
                <a:ea typeface="Times New Roman" panose="02020603050405020304" pitchFamily="18" charset="0"/>
                <a:cs typeface="Calibri" panose="020F0502020204030204" pitchFamily="34" charset="0"/>
              </a:rPr>
              <a:t>come:  </a:t>
            </a:r>
            <a:endPar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Family of 8 from Syria</a:t>
            </a: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Family of 3 from Iran</a:t>
            </a: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Family of 11 from Somalia</a:t>
            </a: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Family of 7 from Syria</a:t>
            </a: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Family of 6 from Syria </a:t>
            </a:r>
          </a:p>
          <a:p>
            <a:pPr marL="0" marR="0" lvl="0" indent="0">
              <a:spcBef>
                <a:spcPts val="0"/>
              </a:spcBef>
              <a:spcAft>
                <a:spcPts val="800"/>
              </a:spcAft>
              <a:buNone/>
            </a:pPr>
            <a:r>
              <a:rPr lang="en-CA" sz="2000" dirty="0">
                <a:solidFill>
                  <a:srgbClr val="FFFFFF"/>
                </a:solidFill>
                <a:latin typeface="Calibri" panose="020F0502020204030204" pitchFamily="34" charset="0"/>
                <a:ea typeface="Times New Roman" panose="02020603050405020304" pitchFamily="18" charset="0"/>
                <a:cs typeface="Calibri" panose="020F0502020204030204" pitchFamily="34" charset="0"/>
              </a:rPr>
              <a:t>Family of 7 from Syria</a:t>
            </a:r>
            <a:endParaRPr lang="en-CA"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endParaRPr lang="en-CA" sz="2000" dirty="0">
              <a:solidFill>
                <a:srgbClr val="FFFFFF"/>
              </a:solidFill>
            </a:endParaRPr>
          </a:p>
        </p:txBody>
      </p:sp>
      <p:graphicFrame>
        <p:nvGraphicFramePr>
          <p:cNvPr id="6" name="Chart 5"/>
          <p:cNvGraphicFramePr/>
          <p:nvPr>
            <p:extLst/>
          </p:nvPr>
        </p:nvGraphicFramePr>
        <p:xfrm>
          <a:off x="327546" y="2356021"/>
          <a:ext cx="7058307" cy="392121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705726" y="1042255"/>
            <a:ext cx="6301945" cy="523220"/>
          </a:xfrm>
          <a:prstGeom prst="rect">
            <a:avLst/>
          </a:prstGeom>
          <a:noFill/>
        </p:spPr>
        <p:txBody>
          <a:bodyPr wrap="square" rtlCol="0">
            <a:spAutoFit/>
          </a:bodyPr>
          <a:lstStyle/>
          <a:p>
            <a:pPr defTabSz="914400"/>
            <a:r>
              <a:rPr lang="en-CA" sz="2800" dirty="0" smtClean="0">
                <a:solidFill>
                  <a:prstClr val="white"/>
                </a:solidFill>
              </a:rPr>
              <a:t>2019-2020 Government Assisted Refugees</a:t>
            </a:r>
            <a:endParaRPr lang="en-CA" sz="2800" dirty="0">
              <a:solidFill>
                <a:prstClr val="white"/>
              </a:solidFill>
            </a:endParaRPr>
          </a:p>
        </p:txBody>
      </p:sp>
    </p:spTree>
    <p:extLst>
      <p:ext uri="{BB962C8B-B14F-4D97-AF65-F5344CB8AC3E}">
        <p14:creationId xmlns:p14="http://schemas.microsoft.com/office/powerpoint/2010/main" val="54576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2" name="Title 1">
            <a:extLst>
              <a:ext uri="{FF2B5EF4-FFF2-40B4-BE49-F238E27FC236}">
                <a16:creationId xmlns:a16="http://schemas.microsoft.com/office/drawing/2014/main" xmlns="" id="{66B9E288-C920-4743-8508-1658CCFEF42C}"/>
              </a:ext>
            </a:extLst>
          </p:cNvPr>
          <p:cNvSpPr>
            <a:spLocks noGrp="1"/>
          </p:cNvSpPr>
          <p:nvPr>
            <p:ph type="title"/>
          </p:nvPr>
        </p:nvSpPr>
        <p:spPr>
          <a:xfrm>
            <a:off x="863029" y="1012004"/>
            <a:ext cx="3416158" cy="4063579"/>
          </a:xfrm>
        </p:spPr>
        <p:txBody>
          <a:bodyPr>
            <a:normAutofit/>
          </a:bodyPr>
          <a:lstStyle/>
          <a:p>
            <a:r>
              <a:rPr lang="en-US" dirty="0">
                <a:solidFill>
                  <a:srgbClr val="FFFFFF"/>
                </a:solidFill>
              </a:rPr>
              <a:t>New Challenges</a:t>
            </a:r>
            <a:endParaRPr lang="en-CA" dirty="0">
              <a:solidFill>
                <a:srgbClr val="FFFFFF"/>
              </a:solidFill>
            </a:endParaRPr>
          </a:p>
        </p:txBody>
      </p:sp>
      <p:graphicFrame>
        <p:nvGraphicFramePr>
          <p:cNvPr id="5" name="Content Placeholder 2">
            <a:extLst>
              <a:ext uri="{FF2B5EF4-FFF2-40B4-BE49-F238E27FC236}">
                <a16:creationId xmlns:a16="http://schemas.microsoft.com/office/drawing/2014/main" xmlns="" id="{F1671072-C95A-4356-B3AA-CC769AA18372}"/>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348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0"/>
            <a:ext cx="4654285"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a:extLst>
              <a:ext uri="{FF2B5EF4-FFF2-40B4-BE49-F238E27FC236}">
                <a16:creationId xmlns:a16="http://schemas.microsoft.com/office/drawing/2014/main" xmlns="" id="{5839C976-81DE-4493-8FAB-8BFE3791720F}"/>
              </a:ext>
            </a:extLst>
          </p:cNvPr>
          <p:cNvSpPr>
            <a:spLocks noGrp="1"/>
          </p:cNvSpPr>
          <p:nvPr>
            <p:ph type="title"/>
          </p:nvPr>
        </p:nvSpPr>
        <p:spPr>
          <a:xfrm>
            <a:off x="661182" y="637762"/>
            <a:ext cx="3393945" cy="5576770"/>
          </a:xfrm>
        </p:spPr>
        <p:txBody>
          <a:bodyPr anchor="t">
            <a:normAutofit/>
          </a:bodyPr>
          <a:lstStyle/>
          <a:p>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Resettlement Assistance Task Force</a:t>
            </a:r>
            <a:endParaRPr lang="en-CA" dirty="0">
              <a:solidFill>
                <a:schemeClr val="bg1"/>
              </a:solidFill>
            </a:endParaRPr>
          </a:p>
        </p:txBody>
      </p:sp>
      <p:sp>
        <p:nvSpPr>
          <p:cNvPr id="17" name="Rectangle 16">
            <a:extLst>
              <a:ext uri="{FF2B5EF4-FFF2-40B4-BE49-F238E27FC236}">
                <a16:creationId xmlns:a16="http://schemas.microsoft.com/office/drawing/2014/main" xmlns=""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Rectangle 18">
            <a:extLst>
              <a:ext uri="{FF2B5EF4-FFF2-40B4-BE49-F238E27FC236}">
                <a16:creationId xmlns:a16="http://schemas.microsoft.com/office/drawing/2014/main" xmlns="" id="{B8EAE243-3A9F-4A46-B0D9-04C723A8A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a:extLst>
              <a:ext uri="{FF2B5EF4-FFF2-40B4-BE49-F238E27FC236}">
                <a16:creationId xmlns:a16="http://schemas.microsoft.com/office/drawing/2014/main" xmlns="" id="{48A92A77-1684-47B6-A54E-9E24BAEF5DA2}"/>
              </a:ext>
            </a:extLst>
          </p:cNvPr>
          <p:cNvSpPr>
            <a:spLocks noGrp="1"/>
          </p:cNvSpPr>
          <p:nvPr>
            <p:ph idx="1"/>
          </p:nvPr>
        </p:nvSpPr>
        <p:spPr>
          <a:xfrm>
            <a:off x="5439976" y="757882"/>
            <a:ext cx="5605373" cy="5419082"/>
          </a:xfrm>
        </p:spPr>
        <p:txBody>
          <a:bodyPr>
            <a:normAutofit lnSpcReduction="10000"/>
          </a:bodyPr>
          <a:lstStyle/>
          <a:p>
            <a:pPr marL="0" indent="0">
              <a:buNone/>
            </a:pPr>
            <a:r>
              <a:rPr lang="en-CA" sz="2400" dirty="0"/>
              <a:t>KEY PARTICIPANTS</a:t>
            </a:r>
          </a:p>
          <a:p>
            <a:r>
              <a:rPr lang="en-CA" sz="1700" dirty="0"/>
              <a:t>Youth/Education </a:t>
            </a:r>
            <a:r>
              <a:rPr lang="en-CA" sz="1700" dirty="0" smtClean="0"/>
              <a:t>(KPR &amp; PVNCC District School </a:t>
            </a:r>
            <a:r>
              <a:rPr lang="en-CA" sz="1700" dirty="0"/>
              <a:t>Boards, Trent U, Fleming C, KHCAS)</a:t>
            </a:r>
          </a:p>
          <a:p>
            <a:r>
              <a:rPr lang="en-CA" sz="1700" dirty="0"/>
              <a:t>Health Care (Hospital, Family Health Team, PPH, VCC) </a:t>
            </a:r>
          </a:p>
          <a:p>
            <a:r>
              <a:rPr lang="en-CA" sz="1700" dirty="0"/>
              <a:t>Housing (</a:t>
            </a:r>
            <a:r>
              <a:rPr lang="en-CA" sz="1700" dirty="0" smtClean="0"/>
              <a:t>CCRC</a:t>
            </a:r>
            <a:r>
              <a:rPr lang="en-CA" sz="1700" dirty="0"/>
              <a:t>) </a:t>
            </a:r>
          </a:p>
          <a:p>
            <a:r>
              <a:rPr lang="en-CA" sz="1700" dirty="0"/>
              <a:t>Social Services (City of </a:t>
            </a:r>
            <a:r>
              <a:rPr lang="en-CA" sz="1700" dirty="0" smtClean="0"/>
              <a:t>Peterborough)</a:t>
            </a:r>
            <a:endParaRPr lang="en-CA" sz="1700" dirty="0"/>
          </a:p>
          <a:p>
            <a:r>
              <a:rPr lang="en-CA" sz="1700" dirty="0"/>
              <a:t>Peterborough Community Police Service </a:t>
            </a:r>
          </a:p>
          <a:p>
            <a:r>
              <a:rPr lang="en-CA" sz="1700" dirty="0"/>
              <a:t>New Canadians Centre</a:t>
            </a:r>
          </a:p>
          <a:p>
            <a:endParaRPr lang="en-CA" sz="1700" dirty="0"/>
          </a:p>
          <a:p>
            <a:pPr marL="0" indent="0">
              <a:buNone/>
            </a:pPr>
            <a:r>
              <a:rPr lang="en-CA" sz="2600" dirty="0"/>
              <a:t>GOAL</a:t>
            </a:r>
          </a:p>
          <a:p>
            <a:pPr lvl="0"/>
            <a:r>
              <a:rPr lang="en-CA" sz="1700" dirty="0"/>
              <a:t>To share information, identify common issues and solutions in order to improve coordination and services for government assisted refugees</a:t>
            </a:r>
          </a:p>
          <a:p>
            <a:pPr lvl="0"/>
            <a:r>
              <a:rPr lang="en-CA" sz="1700" dirty="0"/>
              <a:t>Opportunity for updates from various services and organizations in the community who are working with government assisted refugees</a:t>
            </a:r>
          </a:p>
          <a:p>
            <a:pPr lvl="0"/>
            <a:r>
              <a:rPr lang="en-CA" sz="1700" dirty="0"/>
              <a:t>Meets quarterly</a:t>
            </a:r>
          </a:p>
          <a:p>
            <a:endParaRPr lang="en-CA" sz="1700" dirty="0"/>
          </a:p>
          <a:p>
            <a:endParaRPr lang="en-CA" sz="1700" dirty="0"/>
          </a:p>
        </p:txBody>
      </p:sp>
    </p:spTree>
    <p:extLst>
      <p:ext uri="{BB962C8B-B14F-4D97-AF65-F5344CB8AC3E}">
        <p14:creationId xmlns:p14="http://schemas.microsoft.com/office/powerpoint/2010/main" val="882024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Rectangle 9">
            <a:extLst>
              <a:ext uri="{FF2B5EF4-FFF2-40B4-BE49-F238E27FC236}">
                <a16:creationId xmlns:a16="http://schemas.microsoft.com/office/drawing/2014/main" xmlns=""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0"/>
            <a:ext cx="3745177"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a:extLst>
              <a:ext uri="{FF2B5EF4-FFF2-40B4-BE49-F238E27FC236}">
                <a16:creationId xmlns:a16="http://schemas.microsoft.com/office/drawing/2014/main" xmlns="" id="{B6A2DCDA-90FA-4E97-8C88-D587D79B548A}"/>
              </a:ext>
            </a:extLst>
          </p:cNvPr>
          <p:cNvSpPr>
            <a:spLocks noGrp="1"/>
          </p:cNvSpPr>
          <p:nvPr>
            <p:ph type="title"/>
          </p:nvPr>
        </p:nvSpPr>
        <p:spPr>
          <a:xfrm>
            <a:off x="331305" y="637762"/>
            <a:ext cx="3273286" cy="5576770"/>
          </a:xfrm>
        </p:spPr>
        <p:txBody>
          <a:bodyPr anchor="t">
            <a:normAutofit/>
          </a:bodyPr>
          <a:lstStyle/>
          <a:p>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dirty="0">
                <a:solidFill>
                  <a:schemeClr val="bg1"/>
                </a:solidFill>
              </a:rPr>
              <a:t>Resettlement Assistance Task Force</a:t>
            </a:r>
            <a:endParaRPr lang="en-CA" dirty="0">
              <a:solidFill>
                <a:schemeClr val="bg1"/>
              </a:solidFill>
            </a:endParaRPr>
          </a:p>
        </p:txBody>
      </p:sp>
      <p:sp>
        <p:nvSpPr>
          <p:cNvPr id="12" name="Rectangle 11">
            <a:extLst>
              <a:ext uri="{FF2B5EF4-FFF2-40B4-BE49-F238E27FC236}">
                <a16:creationId xmlns:a16="http://schemas.microsoft.com/office/drawing/2014/main" xmlns="" id="{B8EAE243-3A9F-4A46-B0D9-04C723A8A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733"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a:extLst>
              <a:ext uri="{FF2B5EF4-FFF2-40B4-BE49-F238E27FC236}">
                <a16:creationId xmlns:a16="http://schemas.microsoft.com/office/drawing/2014/main" xmlns="" id="{3C778162-C02F-40B8-BAFA-5E17D8F7BB78}"/>
              </a:ext>
            </a:extLst>
          </p:cNvPr>
          <p:cNvSpPr>
            <a:spLocks noGrp="1"/>
          </p:cNvSpPr>
          <p:nvPr>
            <p:ph idx="1"/>
          </p:nvPr>
        </p:nvSpPr>
        <p:spPr>
          <a:xfrm>
            <a:off x="4654732" y="850052"/>
            <a:ext cx="6390623" cy="5326911"/>
          </a:xfrm>
        </p:spPr>
        <p:txBody>
          <a:bodyPr>
            <a:normAutofit lnSpcReduction="10000"/>
          </a:bodyPr>
          <a:lstStyle/>
          <a:p>
            <a:pPr marL="0" indent="0">
              <a:buNone/>
            </a:pPr>
            <a:r>
              <a:rPr lang="en-CA" sz="2400" dirty="0"/>
              <a:t>HIGHLIGHTS OVER THE PAST YEAR</a:t>
            </a:r>
          </a:p>
          <a:p>
            <a:pPr lvl="0"/>
            <a:r>
              <a:rPr lang="en-CA" sz="1700" dirty="0"/>
              <a:t>Virtual Care Clinic up and running and has become a valuable resource for GAR clients</a:t>
            </a:r>
          </a:p>
          <a:p>
            <a:pPr lvl="0"/>
            <a:r>
              <a:rPr lang="en-CA" sz="1700" dirty="0"/>
              <a:t>Building community capacity to provide interpretation services </a:t>
            </a:r>
            <a:r>
              <a:rPr lang="en-CA" sz="1700" dirty="0" smtClean="0"/>
              <a:t>– particularly with health care providers PFHT, PRHC</a:t>
            </a:r>
            <a:r>
              <a:rPr lang="en-CA" sz="1700" dirty="0"/>
              <a:t>, PIPSI, PPH, Vaccination and Dental Clinics currently using MCIS Language Line for </a:t>
            </a:r>
            <a:r>
              <a:rPr lang="en-CA" sz="1700" dirty="0" smtClean="0"/>
              <a:t>services; </a:t>
            </a:r>
            <a:r>
              <a:rPr lang="en-CA" sz="1700" dirty="0"/>
              <a:t>encouraging the use of Google </a:t>
            </a:r>
            <a:r>
              <a:rPr lang="en-CA" sz="1700" dirty="0" smtClean="0"/>
              <a:t>Translate among other service providers (</a:t>
            </a:r>
            <a:r>
              <a:rPr lang="en-CA" sz="1700" dirty="0" err="1" smtClean="0"/>
              <a:t>eg</a:t>
            </a:r>
            <a:r>
              <a:rPr lang="en-CA" sz="1700" dirty="0" smtClean="0"/>
              <a:t>. Dentists)</a:t>
            </a:r>
            <a:endParaRPr lang="en-CA" sz="1700" dirty="0"/>
          </a:p>
          <a:p>
            <a:pPr lvl="0"/>
            <a:r>
              <a:rPr lang="en-CA" sz="1700" dirty="0"/>
              <a:t>Improvements to Reception House for GAR clients – updated furniture; repairs and painting by Habitat for Humanity volunteers; new programming ideas initiated by placement students</a:t>
            </a:r>
          </a:p>
          <a:p>
            <a:endParaRPr lang="en-CA" sz="1700" dirty="0"/>
          </a:p>
          <a:p>
            <a:pPr marL="0" indent="0">
              <a:buNone/>
            </a:pPr>
            <a:r>
              <a:rPr lang="en-CA" sz="2400" dirty="0"/>
              <a:t>LOOK AHEAD</a:t>
            </a:r>
          </a:p>
          <a:p>
            <a:pPr lvl="0"/>
            <a:r>
              <a:rPr lang="en-CA" sz="1700" dirty="0"/>
              <a:t>New 5-year agreement with federal government for 75 government assisted refugees per year</a:t>
            </a:r>
          </a:p>
          <a:p>
            <a:pPr lvl="0"/>
            <a:r>
              <a:rPr lang="en-CA" sz="1700" dirty="0"/>
              <a:t>Continue on sharing information, looking at solutions to common challenges, integrating new GAR clients with those who have been in Peterborough for longer.</a:t>
            </a:r>
          </a:p>
          <a:p>
            <a:endParaRPr lang="en-CA" sz="1700" dirty="0"/>
          </a:p>
        </p:txBody>
      </p:sp>
    </p:spTree>
    <p:extLst>
      <p:ext uri="{BB962C8B-B14F-4D97-AF65-F5344CB8AC3E}">
        <p14:creationId xmlns:p14="http://schemas.microsoft.com/office/powerpoint/2010/main" val="2442809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Outreach &amp; communication</a:t>
            </a:r>
            <a:endParaRPr lang="en-CA" dirty="0"/>
          </a:p>
        </p:txBody>
      </p:sp>
      <p:sp>
        <p:nvSpPr>
          <p:cNvPr id="3" name="Subtitle 2"/>
          <p:cNvSpPr>
            <a:spLocks noGrp="1"/>
          </p:cNvSpPr>
          <p:nvPr>
            <p:ph type="subTitle" idx="1"/>
          </p:nvPr>
        </p:nvSpPr>
        <p:spPr/>
        <p:txBody>
          <a:bodyPr>
            <a:normAutofit/>
          </a:bodyPr>
          <a:lstStyle/>
          <a:p>
            <a:r>
              <a:rPr lang="en-CA" sz="2400" dirty="0" smtClean="0"/>
              <a:t>Yvonne Lai</a:t>
            </a:r>
          </a:p>
          <a:p>
            <a:r>
              <a:rPr lang="en-CA" sz="2400" dirty="0" smtClean="0"/>
              <a:t>New Canadians Centre</a:t>
            </a:r>
            <a:endParaRPr lang="en-CA" sz="2400" dirty="0"/>
          </a:p>
        </p:txBody>
      </p:sp>
      <p:pic>
        <p:nvPicPr>
          <p:cNvPr id="4" name="Picture 3"/>
          <p:cNvPicPr>
            <a:picLocks noChangeAspect="1"/>
          </p:cNvPicPr>
          <p:nvPr/>
        </p:nvPicPr>
        <p:blipFill rotWithShape="1">
          <a:blip r:embed="rId3"/>
          <a:srcRect t="-1" b="32371"/>
          <a:stretch/>
        </p:blipFill>
        <p:spPr>
          <a:xfrm>
            <a:off x="0" y="-122830"/>
            <a:ext cx="12192000" cy="4790364"/>
          </a:xfrm>
          <a:prstGeom prst="rect">
            <a:avLst/>
          </a:prstGeom>
        </p:spPr>
      </p:pic>
    </p:spTree>
    <p:extLst>
      <p:ext uri="{BB962C8B-B14F-4D97-AF65-F5344CB8AC3E}">
        <p14:creationId xmlns:p14="http://schemas.microsoft.com/office/powerpoint/2010/main" val="2185995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 r="58801" b="-4904"/>
          <a:stretch/>
        </p:blipFill>
        <p:spPr>
          <a:xfrm>
            <a:off x="300251" y="464023"/>
            <a:ext cx="4017287" cy="3493827"/>
          </a:xfrm>
          <a:prstGeom prst="rect">
            <a:avLst/>
          </a:prstGeom>
        </p:spPr>
      </p:pic>
      <p:pic>
        <p:nvPicPr>
          <p:cNvPr id="7" name="Picture 6"/>
          <p:cNvPicPr>
            <a:picLocks noChangeAspect="1"/>
          </p:cNvPicPr>
          <p:nvPr/>
        </p:nvPicPr>
        <p:blipFill rotWithShape="1">
          <a:blip r:embed="rId4"/>
          <a:srcRect t="11809"/>
          <a:stretch/>
        </p:blipFill>
        <p:spPr>
          <a:xfrm>
            <a:off x="141323" y="3845351"/>
            <a:ext cx="4048436" cy="1261222"/>
          </a:xfrm>
          <a:prstGeom prst="rect">
            <a:avLst/>
          </a:prstGeom>
        </p:spPr>
      </p:pic>
      <p:pic>
        <p:nvPicPr>
          <p:cNvPr id="8" name="Picture 7"/>
          <p:cNvPicPr>
            <a:picLocks noChangeAspect="1"/>
          </p:cNvPicPr>
          <p:nvPr/>
        </p:nvPicPr>
        <p:blipFill>
          <a:blip r:embed="rId5"/>
          <a:stretch>
            <a:fillRect/>
          </a:stretch>
        </p:blipFill>
        <p:spPr>
          <a:xfrm>
            <a:off x="4317538" y="464023"/>
            <a:ext cx="7142328" cy="3017885"/>
          </a:xfrm>
          <a:prstGeom prst="rect">
            <a:avLst/>
          </a:prstGeom>
        </p:spPr>
      </p:pic>
      <p:pic>
        <p:nvPicPr>
          <p:cNvPr id="9" name="Picture 8"/>
          <p:cNvPicPr>
            <a:picLocks noChangeAspect="1"/>
          </p:cNvPicPr>
          <p:nvPr/>
        </p:nvPicPr>
        <p:blipFill>
          <a:blip r:embed="rId6"/>
          <a:stretch>
            <a:fillRect/>
          </a:stretch>
        </p:blipFill>
        <p:spPr>
          <a:xfrm>
            <a:off x="4981330" y="3712191"/>
            <a:ext cx="6127310" cy="3029803"/>
          </a:xfrm>
          <a:prstGeom prst="rect">
            <a:avLst/>
          </a:prstGeom>
        </p:spPr>
      </p:pic>
    </p:spTree>
    <p:extLst>
      <p:ext uri="{BB962C8B-B14F-4D97-AF65-F5344CB8AC3E}">
        <p14:creationId xmlns:p14="http://schemas.microsoft.com/office/powerpoint/2010/main" val="3058880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in many langu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67" y="642204"/>
            <a:ext cx="11363908" cy="560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863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7450" y="188286"/>
            <a:ext cx="4596302" cy="2495136"/>
          </a:xfrm>
          <a:prstGeom prst="rect">
            <a:avLst/>
          </a:prstGeom>
        </p:spPr>
      </p:pic>
      <p:pic>
        <p:nvPicPr>
          <p:cNvPr id="3" name="Picture 2"/>
          <p:cNvPicPr>
            <a:picLocks noChangeAspect="1"/>
          </p:cNvPicPr>
          <p:nvPr/>
        </p:nvPicPr>
        <p:blipFill>
          <a:blip r:embed="rId3"/>
          <a:stretch>
            <a:fillRect/>
          </a:stretch>
        </p:blipFill>
        <p:spPr>
          <a:xfrm>
            <a:off x="7381834" y="188286"/>
            <a:ext cx="4421875" cy="2466941"/>
          </a:xfrm>
          <a:prstGeom prst="rect">
            <a:avLst/>
          </a:prstGeom>
        </p:spPr>
      </p:pic>
      <p:pic>
        <p:nvPicPr>
          <p:cNvPr id="4" name="Picture 3"/>
          <p:cNvPicPr>
            <a:picLocks noChangeAspect="1"/>
          </p:cNvPicPr>
          <p:nvPr/>
        </p:nvPicPr>
        <p:blipFill>
          <a:blip r:embed="rId4"/>
          <a:stretch>
            <a:fillRect/>
          </a:stretch>
        </p:blipFill>
        <p:spPr>
          <a:xfrm>
            <a:off x="300839" y="2453517"/>
            <a:ext cx="7011954" cy="3659898"/>
          </a:xfrm>
          <a:prstGeom prst="rect">
            <a:avLst/>
          </a:prstGeom>
        </p:spPr>
      </p:pic>
      <p:pic>
        <p:nvPicPr>
          <p:cNvPr id="5" name="Picture 4"/>
          <p:cNvPicPr>
            <a:picLocks noChangeAspect="1"/>
          </p:cNvPicPr>
          <p:nvPr/>
        </p:nvPicPr>
        <p:blipFill rotWithShape="1">
          <a:blip r:embed="rId5"/>
          <a:srcRect l="7798" r="8842"/>
          <a:stretch/>
        </p:blipFill>
        <p:spPr>
          <a:xfrm>
            <a:off x="7381834" y="2885800"/>
            <a:ext cx="4458096" cy="3227615"/>
          </a:xfrm>
          <a:prstGeom prst="rect">
            <a:avLst/>
          </a:prstGeom>
        </p:spPr>
      </p:pic>
      <p:pic>
        <p:nvPicPr>
          <p:cNvPr id="7" name="Picture 6"/>
          <p:cNvPicPr>
            <a:picLocks noChangeAspect="1"/>
          </p:cNvPicPr>
          <p:nvPr/>
        </p:nvPicPr>
        <p:blipFill>
          <a:blip r:embed="rId6"/>
          <a:stretch>
            <a:fillRect/>
          </a:stretch>
        </p:blipFill>
        <p:spPr>
          <a:xfrm>
            <a:off x="300839" y="1162449"/>
            <a:ext cx="2638425" cy="1019175"/>
          </a:xfrm>
          <a:prstGeom prst="rect">
            <a:avLst/>
          </a:prstGeom>
        </p:spPr>
      </p:pic>
    </p:spTree>
    <p:extLst>
      <p:ext uri="{BB962C8B-B14F-4D97-AF65-F5344CB8AC3E}">
        <p14:creationId xmlns:p14="http://schemas.microsoft.com/office/powerpoint/2010/main" val="52374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Election of chair, vice-chair and members at large</a:t>
            </a:r>
            <a:endParaRPr lang="en-CA" dirty="0"/>
          </a:p>
        </p:txBody>
      </p:sp>
      <p:sp>
        <p:nvSpPr>
          <p:cNvPr id="7" name="Text Placeholder 6"/>
          <p:cNvSpPr>
            <a:spLocks noGrp="1"/>
          </p:cNvSpPr>
          <p:nvPr>
            <p:ph type="body" sz="half" idx="2"/>
          </p:nvPr>
        </p:nvSpPr>
        <p:spPr/>
        <p:txBody>
          <a:bodyPr/>
          <a:lstStyle/>
          <a:p>
            <a:endParaRPr lang="en-CA"/>
          </a:p>
        </p:txBody>
      </p:sp>
      <p:pic>
        <p:nvPicPr>
          <p:cNvPr id="8" name="Picture 7"/>
          <p:cNvPicPr>
            <a:picLocks noChangeAspect="1"/>
          </p:cNvPicPr>
          <p:nvPr/>
        </p:nvPicPr>
        <p:blipFill>
          <a:blip r:embed="rId3"/>
          <a:stretch>
            <a:fillRect/>
          </a:stretch>
        </p:blipFill>
        <p:spPr>
          <a:xfrm>
            <a:off x="2583478" y="253692"/>
            <a:ext cx="7134225" cy="4467225"/>
          </a:xfrm>
          <a:prstGeom prst="rect">
            <a:avLst/>
          </a:prstGeom>
        </p:spPr>
      </p:pic>
    </p:spTree>
    <p:extLst>
      <p:ext uri="{BB962C8B-B14F-4D97-AF65-F5344CB8AC3E}">
        <p14:creationId xmlns:p14="http://schemas.microsoft.com/office/powerpoint/2010/main" val="718236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Coordinating committee 2020-2021</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Municipal government: Sheldon </a:t>
            </a:r>
            <a:r>
              <a:rPr lang="en-CA" dirty="0" err="1" smtClean="0"/>
              <a:t>Laidman</a:t>
            </a:r>
            <a:r>
              <a:rPr lang="en-CA" dirty="0" smtClean="0"/>
              <a:t>, City of Peterborough</a:t>
            </a:r>
          </a:p>
          <a:p>
            <a:r>
              <a:rPr lang="en-CA" dirty="0" smtClean="0"/>
              <a:t>Economic development stakeholders: Jennifer </a:t>
            </a:r>
            <a:r>
              <a:rPr lang="en-CA" dirty="0" err="1" smtClean="0"/>
              <a:t>Lamantia</a:t>
            </a:r>
            <a:r>
              <a:rPr lang="en-CA" dirty="0" smtClean="0"/>
              <a:t>, Workforce Development Board &amp; Carmela Valles, Carmela Valles Immigration Consulting (Vice-Chair)</a:t>
            </a:r>
          </a:p>
          <a:p>
            <a:r>
              <a:rPr lang="en-CA" dirty="0" smtClean="0"/>
              <a:t>Race relations or other social justice groups: Angela Connors, CRRC &amp; Annie </a:t>
            </a:r>
            <a:r>
              <a:rPr lang="en-CA" dirty="0" err="1" smtClean="0"/>
              <a:t>Hedden</a:t>
            </a:r>
            <a:r>
              <a:rPr lang="en-CA" dirty="0" smtClean="0"/>
              <a:t>, CCRC</a:t>
            </a:r>
          </a:p>
          <a:p>
            <a:r>
              <a:rPr lang="en-CA" dirty="0" smtClean="0"/>
              <a:t>Post-secondary education: Tracy </a:t>
            </a:r>
            <a:r>
              <a:rPr lang="en-CA" dirty="0" err="1" smtClean="0"/>
              <a:t>McConnery</a:t>
            </a:r>
            <a:r>
              <a:rPr lang="en-CA" dirty="0" smtClean="0"/>
              <a:t>, Fleming College</a:t>
            </a:r>
          </a:p>
          <a:p>
            <a:r>
              <a:rPr lang="en-CA" dirty="0" smtClean="0"/>
              <a:t>Multicultural groups: Elizabeth Rahman, Abraham Festival</a:t>
            </a:r>
          </a:p>
          <a:p>
            <a:r>
              <a:rPr lang="en-CA" dirty="0" smtClean="0"/>
              <a:t>Research and policy groups: Dawn Berry Merriam, Merriam &amp; Associates (Chair)</a:t>
            </a:r>
          </a:p>
          <a:p>
            <a:r>
              <a:rPr lang="en-CA" dirty="0" smtClean="0"/>
              <a:t>NCC Senior Staff (non-voting): Yvonne Lai</a:t>
            </a:r>
          </a:p>
          <a:p>
            <a:r>
              <a:rPr lang="en-CA" dirty="0" smtClean="0"/>
              <a:t>NCC Board Member: Marcelo </a:t>
            </a:r>
            <a:r>
              <a:rPr lang="en-CA" dirty="0" err="1" smtClean="0"/>
              <a:t>Sarkis</a:t>
            </a:r>
            <a:endParaRPr lang="en-CA" dirty="0" smtClean="0"/>
          </a:p>
          <a:p>
            <a:r>
              <a:rPr lang="en-CA" dirty="0" smtClean="0"/>
              <a:t>Members at large: </a:t>
            </a:r>
            <a:r>
              <a:rPr lang="en-CA" dirty="0" err="1" smtClean="0"/>
              <a:t>Chantale</a:t>
            </a:r>
            <a:r>
              <a:rPr lang="en-CA" dirty="0" smtClean="0"/>
              <a:t> </a:t>
            </a:r>
            <a:r>
              <a:rPr lang="en-CA" dirty="0" err="1" smtClean="0"/>
              <a:t>Blanchette</a:t>
            </a:r>
            <a:r>
              <a:rPr lang="en-CA" dirty="0" smtClean="0"/>
              <a:t>, RSIFEO &amp; John </a:t>
            </a:r>
            <a:r>
              <a:rPr lang="en-CA" dirty="0" err="1" smtClean="0"/>
              <a:t>Hucks</a:t>
            </a:r>
            <a:r>
              <a:rPr lang="en-CA" dirty="0" smtClean="0"/>
              <a:t>, International Coffee House</a:t>
            </a:r>
          </a:p>
          <a:p>
            <a:endParaRPr lang="en-CA" dirty="0" smtClean="0"/>
          </a:p>
          <a:p>
            <a:endParaRPr lang="en-CA" dirty="0" smtClean="0"/>
          </a:p>
        </p:txBody>
      </p:sp>
    </p:spTree>
    <p:extLst>
      <p:ext uri="{BB962C8B-B14F-4D97-AF65-F5344CB8AC3E}">
        <p14:creationId xmlns:p14="http://schemas.microsoft.com/office/powerpoint/2010/main" val="4038056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Changes to PIP Terms of reference</a:t>
            </a:r>
            <a:endParaRPr lang="en-CA" dirty="0"/>
          </a:p>
        </p:txBody>
      </p:sp>
      <p:sp>
        <p:nvSpPr>
          <p:cNvPr id="3" name="Content Placeholder 2"/>
          <p:cNvSpPr>
            <a:spLocks noGrp="1"/>
          </p:cNvSpPr>
          <p:nvPr>
            <p:ph idx="1"/>
          </p:nvPr>
        </p:nvSpPr>
        <p:spPr/>
        <p:txBody>
          <a:bodyPr/>
          <a:lstStyle/>
          <a:p>
            <a:r>
              <a:rPr lang="en-CA" dirty="0" smtClean="0"/>
              <a:t>Appendix has been changed to reflect list of partner organisations and members for 2019-2021</a:t>
            </a:r>
            <a:endParaRPr lang="en-CA" dirty="0"/>
          </a:p>
        </p:txBody>
      </p:sp>
    </p:spTree>
    <p:extLst>
      <p:ext uri="{BB962C8B-B14F-4D97-AF65-F5344CB8AC3E}">
        <p14:creationId xmlns:p14="http://schemas.microsoft.com/office/powerpoint/2010/main" val="2618113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Call to action</a:t>
            </a:r>
            <a:endParaRPr lang="en-CA" dirty="0"/>
          </a:p>
        </p:txBody>
      </p:sp>
      <p:sp>
        <p:nvSpPr>
          <p:cNvPr id="3" name="Content Placeholder 2"/>
          <p:cNvSpPr>
            <a:spLocks noGrp="1"/>
          </p:cNvSpPr>
          <p:nvPr>
            <p:ph idx="1"/>
          </p:nvPr>
        </p:nvSpPr>
        <p:spPr/>
        <p:txBody>
          <a:bodyPr/>
          <a:lstStyle/>
          <a:p>
            <a:pPr algn="ctr"/>
            <a:r>
              <a:rPr lang="en-CA" sz="2400" b="1" dirty="0"/>
              <a:t>In Arabic we have an expression, ‘Individually we are one drop, and together we form the ocean.’ It is similar to something you say in Canada, ‘It takes a village.’</a:t>
            </a:r>
            <a:endParaRPr lang="en-CA" sz="2400" dirty="0"/>
          </a:p>
          <a:p>
            <a:endParaRPr lang="en-CA" dirty="0"/>
          </a:p>
        </p:txBody>
      </p:sp>
    </p:spTree>
    <p:extLst>
      <p:ext uri="{BB962C8B-B14F-4D97-AF65-F5344CB8AC3E}">
        <p14:creationId xmlns:p14="http://schemas.microsoft.com/office/powerpoint/2010/main" val="790328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7" y="4435523"/>
            <a:ext cx="7936173" cy="1463040"/>
          </a:xfrm>
        </p:spPr>
        <p:txBody>
          <a:bodyPr>
            <a:noAutofit/>
          </a:bodyPr>
          <a:lstStyle/>
          <a:p>
            <a:r>
              <a:rPr lang="en-US" sz="4400" dirty="0"/>
              <a:t>Global Education, Local Impact: </a:t>
            </a:r>
            <a:r>
              <a:rPr lang="en-US" sz="4400" dirty="0" smtClean="0"/>
              <a:t/>
            </a:r>
            <a:br>
              <a:rPr lang="en-US" sz="4400" dirty="0" smtClean="0"/>
            </a:br>
            <a:r>
              <a:rPr lang="en-US" sz="4400" dirty="0" smtClean="0"/>
              <a:t>How International </a:t>
            </a:r>
            <a:r>
              <a:rPr lang="en-US" sz="4400" dirty="0"/>
              <a:t>Students have made their mark as Peterborough entrepreneurs</a:t>
            </a:r>
            <a:endParaRPr lang="en-CA" sz="4400" dirty="0"/>
          </a:p>
        </p:txBody>
      </p:sp>
      <p:sp>
        <p:nvSpPr>
          <p:cNvPr id="5" name="Text Placeholder 4"/>
          <p:cNvSpPr>
            <a:spLocks noGrp="1"/>
          </p:cNvSpPr>
          <p:nvPr>
            <p:ph type="body" sz="half" idx="2"/>
          </p:nvPr>
        </p:nvSpPr>
        <p:spPr>
          <a:xfrm>
            <a:off x="8395010" y="4435523"/>
            <a:ext cx="3562065" cy="1523632"/>
          </a:xfrm>
        </p:spPr>
        <p:txBody>
          <a:bodyPr>
            <a:noAutofit/>
          </a:bodyPr>
          <a:lstStyle/>
          <a:p>
            <a:r>
              <a:rPr lang="en-CA" sz="1600" b="1" dirty="0" err="1" smtClean="0"/>
              <a:t>Sanu</a:t>
            </a:r>
            <a:r>
              <a:rPr lang="en-CA" sz="1600" b="1" dirty="0" smtClean="0"/>
              <a:t> </a:t>
            </a:r>
            <a:r>
              <a:rPr lang="en-CA" sz="1600" b="1" dirty="0" err="1" smtClean="0"/>
              <a:t>Somaweera</a:t>
            </a:r>
            <a:endParaRPr lang="en-CA" sz="1600" b="1" dirty="0" smtClean="0"/>
          </a:p>
          <a:p>
            <a:r>
              <a:rPr lang="en-CA" sz="1600" dirty="0" smtClean="0"/>
              <a:t>President &amp; CEO, </a:t>
            </a:r>
            <a:r>
              <a:rPr lang="en-CA" sz="1600" dirty="0" err="1" smtClean="0"/>
              <a:t>Kavtek</a:t>
            </a:r>
            <a:r>
              <a:rPr lang="en-CA" sz="1600" dirty="0" smtClean="0"/>
              <a:t/>
            </a:r>
            <a:br>
              <a:rPr lang="en-CA" sz="1600" dirty="0" smtClean="0"/>
            </a:br>
            <a:r>
              <a:rPr lang="en-CA" sz="1600" dirty="0" smtClean="0"/>
              <a:t>Winner of 2018 Bears Lair Entrepreneurial Competition</a:t>
            </a:r>
          </a:p>
          <a:p>
            <a:endParaRPr lang="en-CA" sz="1600" dirty="0"/>
          </a:p>
          <a:p>
            <a:r>
              <a:rPr lang="en-CA" sz="1600" b="1" dirty="0" smtClean="0"/>
              <a:t>Joao Borges</a:t>
            </a:r>
            <a:r>
              <a:rPr lang="en-CA" sz="1600" dirty="0" smtClean="0"/>
              <a:t/>
            </a:r>
            <a:br>
              <a:rPr lang="en-CA" sz="1600" dirty="0" smtClean="0"/>
            </a:br>
            <a:r>
              <a:rPr lang="en-CA" sz="1600" dirty="0" smtClean="0"/>
              <a:t>Marketing Lead, Paper Planet Project</a:t>
            </a:r>
          </a:p>
          <a:p>
            <a:r>
              <a:rPr lang="en-CA" sz="1600" dirty="0" smtClean="0"/>
              <a:t>Member of </a:t>
            </a:r>
            <a:r>
              <a:rPr lang="en-CA" sz="1600" dirty="0" err="1" smtClean="0"/>
              <a:t>Enactus</a:t>
            </a:r>
            <a:r>
              <a:rPr lang="en-CA" sz="1600" dirty="0" smtClean="0"/>
              <a:t> Fleming winning Cubs Lair 2019 team</a:t>
            </a:r>
            <a:endParaRPr lang="en-CA" sz="1600" dirty="0"/>
          </a:p>
        </p:txBody>
      </p:sp>
      <p:pic>
        <p:nvPicPr>
          <p:cNvPr id="6" name="Picture 5"/>
          <p:cNvPicPr>
            <a:picLocks noChangeAspect="1"/>
          </p:cNvPicPr>
          <p:nvPr/>
        </p:nvPicPr>
        <p:blipFill>
          <a:blip r:embed="rId2"/>
          <a:stretch>
            <a:fillRect/>
          </a:stretch>
        </p:blipFill>
        <p:spPr>
          <a:xfrm>
            <a:off x="736979" y="217938"/>
            <a:ext cx="5144780" cy="3603139"/>
          </a:xfrm>
          <a:prstGeom prst="rect">
            <a:avLst/>
          </a:prstGeom>
        </p:spPr>
      </p:pic>
      <p:pic>
        <p:nvPicPr>
          <p:cNvPr id="2050" name="Picture 2" descr="Image result for joao borges peterborough"/>
          <p:cNvPicPr>
            <a:picLocks noChangeAspect="1" noChangeArrowheads="1"/>
          </p:cNvPicPr>
          <p:nvPr/>
        </p:nvPicPr>
        <p:blipFill rotWithShape="1">
          <a:blip r:embed="rId3">
            <a:extLst>
              <a:ext uri="{28A0092B-C50C-407E-A947-70E740481C1C}">
                <a14:useLocalDpi xmlns:a14="http://schemas.microsoft.com/office/drawing/2010/main" val="0"/>
              </a:ext>
            </a:extLst>
          </a:blip>
          <a:srcRect b="3780"/>
          <a:stretch/>
        </p:blipFill>
        <p:spPr bwMode="auto">
          <a:xfrm>
            <a:off x="6296808" y="238959"/>
            <a:ext cx="4820930" cy="3582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17715" y="217938"/>
            <a:ext cx="1800225" cy="561975"/>
          </a:xfrm>
          <a:prstGeom prst="rect">
            <a:avLst/>
          </a:prstGeom>
        </p:spPr>
      </p:pic>
    </p:spTree>
    <p:extLst>
      <p:ext uri="{BB962C8B-B14F-4D97-AF65-F5344CB8AC3E}">
        <p14:creationId xmlns:p14="http://schemas.microsoft.com/office/powerpoint/2010/main" val="57954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142" y="3597821"/>
            <a:ext cx="7772400" cy="1463040"/>
          </a:xfrm>
        </p:spPr>
        <p:txBody>
          <a:bodyPr>
            <a:normAutofit fontScale="90000"/>
          </a:bodyPr>
          <a:lstStyle/>
          <a:p>
            <a:r>
              <a:rPr lang="en-CA" dirty="0" smtClean="0"/>
              <a:t>partners:</a:t>
            </a:r>
            <a:br>
              <a:rPr lang="en-CA" dirty="0" smtClean="0"/>
            </a:br>
            <a:r>
              <a:rPr lang="en-CA" dirty="0" smtClean="0"/>
              <a:t/>
            </a:r>
            <a:br>
              <a:rPr lang="en-CA" dirty="0" smtClean="0"/>
            </a:br>
            <a:r>
              <a:rPr lang="en-CA" dirty="0" smtClean="0"/>
              <a:t>Peterborough &amp; the </a:t>
            </a:r>
            <a:r>
              <a:rPr lang="en-CA" dirty="0" err="1" smtClean="0"/>
              <a:t>kawarthas</a:t>
            </a:r>
            <a:r>
              <a:rPr lang="en-CA" dirty="0" smtClean="0"/>
              <a:t> economic development</a:t>
            </a:r>
            <a:br>
              <a:rPr lang="en-CA" dirty="0" smtClean="0"/>
            </a:br>
            <a:r>
              <a:rPr lang="en-CA" dirty="0"/>
              <a:t/>
            </a:r>
            <a:br>
              <a:rPr lang="en-CA" dirty="0"/>
            </a:br>
            <a:r>
              <a:rPr lang="en-CA" dirty="0" smtClean="0"/>
              <a:t>Community Futures Peterborough</a:t>
            </a:r>
            <a:endParaRPr lang="en-CA" dirty="0"/>
          </a:p>
        </p:txBody>
      </p:sp>
      <p:sp>
        <p:nvSpPr>
          <p:cNvPr id="7" name="Text Placeholder 6"/>
          <p:cNvSpPr>
            <a:spLocks noGrp="1"/>
          </p:cNvSpPr>
          <p:nvPr>
            <p:ph type="body" sz="half" idx="2"/>
          </p:nvPr>
        </p:nvSpPr>
        <p:spPr>
          <a:xfrm>
            <a:off x="8665191" y="4113977"/>
            <a:ext cx="3200400" cy="1463040"/>
          </a:xfrm>
        </p:spPr>
        <p:txBody>
          <a:bodyPr>
            <a:noAutofit/>
          </a:bodyPr>
          <a:lstStyle/>
          <a:p>
            <a:r>
              <a:rPr lang="en-CA" sz="3200" dirty="0" smtClean="0"/>
              <a:t>Suzanne </a:t>
            </a:r>
            <a:r>
              <a:rPr lang="en-CA" sz="3200" dirty="0" err="1" smtClean="0"/>
              <a:t>McCrimmon</a:t>
            </a:r>
            <a:endParaRPr lang="en-CA" sz="3200" dirty="0" smtClean="0"/>
          </a:p>
          <a:p>
            <a:endParaRPr lang="en-CA" sz="3200" dirty="0"/>
          </a:p>
          <a:p>
            <a:r>
              <a:rPr lang="en-CA" sz="3200" dirty="0" smtClean="0"/>
              <a:t>Heather Stephenson</a:t>
            </a:r>
            <a:endParaRPr lang="en-CA" sz="3200" dirty="0"/>
          </a:p>
        </p:txBody>
      </p:sp>
      <p:pic>
        <p:nvPicPr>
          <p:cNvPr id="8" name="Picture 7"/>
          <p:cNvPicPr>
            <a:picLocks noChangeAspect="1"/>
          </p:cNvPicPr>
          <p:nvPr/>
        </p:nvPicPr>
        <p:blipFill>
          <a:blip r:embed="rId2"/>
          <a:stretch>
            <a:fillRect/>
          </a:stretch>
        </p:blipFill>
        <p:spPr>
          <a:xfrm>
            <a:off x="3004425" y="455849"/>
            <a:ext cx="6562655" cy="2046873"/>
          </a:xfrm>
          <a:prstGeom prst="rect">
            <a:avLst/>
          </a:prstGeom>
        </p:spPr>
      </p:pic>
    </p:spTree>
    <p:extLst>
      <p:ext uri="{BB962C8B-B14F-4D97-AF65-F5344CB8AC3E}">
        <p14:creationId xmlns:p14="http://schemas.microsoft.com/office/powerpoint/2010/main" val="4122031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Attraction &amp; retention	</a:t>
            </a:r>
            <a:endParaRPr lang="en-CA" dirty="0"/>
          </a:p>
        </p:txBody>
      </p:sp>
      <p:sp>
        <p:nvSpPr>
          <p:cNvPr id="3" name="Subtitle 2"/>
          <p:cNvSpPr>
            <a:spLocks noGrp="1"/>
          </p:cNvSpPr>
          <p:nvPr>
            <p:ph type="subTitle" idx="1"/>
          </p:nvPr>
        </p:nvSpPr>
        <p:spPr/>
        <p:txBody>
          <a:bodyPr>
            <a:normAutofit/>
          </a:bodyPr>
          <a:lstStyle/>
          <a:p>
            <a:r>
              <a:rPr lang="en-CA" sz="2400" dirty="0" smtClean="0"/>
              <a:t>Tracey </a:t>
            </a:r>
            <a:r>
              <a:rPr lang="en-CA" sz="2400" dirty="0" err="1" smtClean="0"/>
              <a:t>McConnery</a:t>
            </a:r>
            <a:endParaRPr lang="en-CA" sz="2400" dirty="0" smtClean="0"/>
          </a:p>
          <a:p>
            <a:r>
              <a:rPr lang="en-CA" sz="2400" dirty="0" smtClean="0"/>
              <a:t>Fleming College</a:t>
            </a:r>
            <a:endParaRPr lang="en-CA" sz="2400" dirty="0"/>
          </a:p>
        </p:txBody>
      </p:sp>
      <p:pic>
        <p:nvPicPr>
          <p:cNvPr id="2050" name="Picture 2" descr="Image may contain: 13 people, people smiling, people sitting"/>
          <p:cNvPicPr>
            <a:picLocks noChangeAspect="1" noChangeArrowheads="1"/>
          </p:cNvPicPr>
          <p:nvPr/>
        </p:nvPicPr>
        <p:blipFill rotWithShape="1">
          <a:blip r:embed="rId3">
            <a:extLst>
              <a:ext uri="{28A0092B-C50C-407E-A947-70E740481C1C}">
                <a14:useLocalDpi xmlns:a14="http://schemas.microsoft.com/office/drawing/2010/main" val="0"/>
              </a:ext>
            </a:extLst>
          </a:blip>
          <a:srcRect t="16017" b="14451"/>
          <a:stretch/>
        </p:blipFill>
        <p:spPr bwMode="auto">
          <a:xfrm>
            <a:off x="0" y="0"/>
            <a:ext cx="12192000" cy="476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27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A6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2" name="Title 1">
            <a:extLst>
              <a:ext uri="{FF2B5EF4-FFF2-40B4-BE49-F238E27FC236}">
                <a16:creationId xmlns="" xmlns:a16="http://schemas.microsoft.com/office/drawing/2014/main" id="{D97173F1-67E1-45F5-A1E1-6CEA69677FCC}"/>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4000" dirty="0">
                <a:solidFill>
                  <a:srgbClr val="FFFFFF"/>
                </a:solidFill>
              </a:rPr>
              <a:t>Attraction &amp; Retention Group Updates</a:t>
            </a:r>
            <a:r>
              <a:rPr lang="en-US" sz="3600" dirty="0">
                <a:solidFill>
                  <a:srgbClr val="FFFFFF"/>
                </a:solidFill>
              </a:rPr>
              <a:t/>
            </a:r>
            <a:br>
              <a:rPr lang="en-US" sz="3600" dirty="0">
                <a:solidFill>
                  <a:srgbClr val="FFFFFF"/>
                </a:solidFill>
              </a:rPr>
            </a:br>
            <a:endParaRPr lang="en-US" sz="3600" dirty="0">
              <a:solidFill>
                <a:srgbClr val="FFFFFF"/>
              </a:solidFill>
            </a:endParaRPr>
          </a:p>
        </p:txBody>
      </p:sp>
      <p:sp>
        <p:nvSpPr>
          <p:cNvPr id="12" name="Rounded Rectangle 9">
            <a:extLst>
              <a:ext uri="{FF2B5EF4-FFF2-40B4-BE49-F238E27FC236}">
                <a16:creationId xmlns="" xmlns:a16="http://schemas.microsoft.com/office/drawing/2014/main" id="{E223798C-12AD-4B0C-A50C-D676347D67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pic>
        <p:nvPicPr>
          <p:cNvPr id="5" name="Google Shape;2025;g7cb3653c45_4_1028" descr="A person smiling for the camera&#10;&#10;Description generated with high confidence">
            <a:extLst>
              <a:ext uri="{FF2B5EF4-FFF2-40B4-BE49-F238E27FC236}">
                <a16:creationId xmlns="" xmlns:a16="http://schemas.microsoft.com/office/drawing/2014/main" id="{FBE8FC12-251D-4B44-9F1B-BC4A7315D1C9}"/>
              </a:ext>
            </a:extLst>
          </p:cNvPr>
          <p:cNvPicPr preferRelativeResize="0">
            <a:picLocks noGrp="1"/>
          </p:cNvPicPr>
          <p:nvPr>
            <p:ph idx="1"/>
          </p:nvPr>
        </p:nvPicPr>
        <p:blipFill rotWithShape="1">
          <a:blip r:embed="rId2">
            <a:extLst/>
          </a:blip>
          <a:srcRect r="15456"/>
          <a:stretch/>
        </p:blipFill>
        <p:spPr>
          <a:xfrm>
            <a:off x="976251" y="942538"/>
            <a:ext cx="7163222" cy="4808332"/>
          </a:xfrm>
          <a:prstGeom prst="rect">
            <a:avLst/>
          </a:prstGeom>
          <a:noFill/>
          <a:effectLst/>
        </p:spPr>
      </p:pic>
    </p:spTree>
    <p:extLst>
      <p:ext uri="{BB962C8B-B14F-4D97-AF65-F5344CB8AC3E}">
        <p14:creationId xmlns:p14="http://schemas.microsoft.com/office/powerpoint/2010/main" val="91195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89575E1-3389-451A-A5F7-27854C25C5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10" name="Rectangle 9">
            <a:extLst>
              <a:ext uri="{FF2B5EF4-FFF2-40B4-BE49-F238E27FC236}">
                <a16:creationId xmlns="" xmlns:a16="http://schemas.microsoft.com/office/drawing/2014/main" id="{A53CCC5C-D88E-40FB-B30B-23DCDBD0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2" name="Title 1">
            <a:extLst>
              <a:ext uri="{FF2B5EF4-FFF2-40B4-BE49-F238E27FC236}">
                <a16:creationId xmlns="" xmlns:a16="http://schemas.microsoft.com/office/drawing/2014/main" id="{4D4075BD-3884-493A-AE04-79F2E3B001B6}"/>
              </a:ext>
            </a:extLst>
          </p:cNvPr>
          <p:cNvSpPr>
            <a:spLocks noGrp="1"/>
          </p:cNvSpPr>
          <p:nvPr>
            <p:ph type="title"/>
          </p:nvPr>
        </p:nvSpPr>
        <p:spPr>
          <a:xfrm>
            <a:off x="320634" y="591344"/>
            <a:ext cx="3681350" cy="5585619"/>
          </a:xfrm>
        </p:spPr>
        <p:txBody>
          <a:bodyPr>
            <a:normAutofit fontScale="90000"/>
          </a:bodyPr>
          <a:lstStyle/>
          <a:p>
            <a:r>
              <a:rPr lang="en-US" sz="4000" i="1" dirty="0"/>
              <a:t/>
            </a:r>
            <a:br>
              <a:rPr lang="en-US" sz="4000" i="1" dirty="0"/>
            </a:br>
            <a:r>
              <a:rPr lang="en-US" sz="4000" i="1" dirty="0"/>
              <a:t>Greater Peterborough Chamber of </a:t>
            </a:r>
            <a:r>
              <a:rPr lang="en-US" sz="3600" i="1" dirty="0"/>
              <a:t>Commerce</a:t>
            </a:r>
            <a:br>
              <a:rPr lang="en-US" sz="3600" i="1" dirty="0"/>
            </a:br>
            <a:r>
              <a:rPr lang="en-US" sz="3600" i="1" dirty="0"/>
              <a:t/>
            </a:r>
            <a:br>
              <a:rPr lang="en-US" sz="3600" i="1" dirty="0"/>
            </a:br>
            <a:r>
              <a:rPr lang="en-US" sz="4000" i="1" dirty="0"/>
              <a:t> </a:t>
            </a:r>
            <a:r>
              <a:rPr lang="en-US" sz="4000" b="1" i="1" dirty="0"/>
              <a:t>Lunchbox Learning </a:t>
            </a:r>
            <a:br>
              <a:rPr lang="en-US" sz="4000" b="1" i="1" dirty="0"/>
            </a:br>
            <a:r>
              <a:rPr lang="en-US" sz="4000" b="1" i="1" dirty="0"/>
              <a:t/>
            </a:r>
            <a:br>
              <a:rPr lang="en-US" sz="4000" b="1" i="1" dirty="0"/>
            </a:br>
            <a:r>
              <a:rPr lang="en-US" sz="4000" i="1" dirty="0"/>
              <a:t> Paul Longhurst and Tracey McConnery </a:t>
            </a:r>
            <a:br>
              <a:rPr lang="en-US" sz="4000" i="1" dirty="0"/>
            </a:br>
            <a:r>
              <a:rPr lang="en-US" sz="3700" i="1" dirty="0">
                <a:solidFill>
                  <a:srgbClr val="FFFFFF"/>
                </a:solidFill>
              </a:rPr>
              <a:t/>
            </a:r>
            <a:br>
              <a:rPr lang="en-US" sz="3700" i="1" dirty="0">
                <a:solidFill>
                  <a:srgbClr val="FFFFFF"/>
                </a:solidFill>
              </a:rPr>
            </a:br>
            <a:endParaRPr lang="en-CA" sz="3700" dirty="0">
              <a:solidFill>
                <a:srgbClr val="FFFFFF"/>
              </a:solidFill>
            </a:endParaRPr>
          </a:p>
        </p:txBody>
      </p:sp>
      <p:sp>
        <p:nvSpPr>
          <p:cNvPr id="3" name="Content Placeholder 2">
            <a:extLst>
              <a:ext uri="{FF2B5EF4-FFF2-40B4-BE49-F238E27FC236}">
                <a16:creationId xmlns="" xmlns:a16="http://schemas.microsoft.com/office/drawing/2014/main" id="{0EBCA61C-9B59-4643-AEEF-F5B40B4C0315}"/>
              </a:ext>
            </a:extLst>
          </p:cNvPr>
          <p:cNvSpPr>
            <a:spLocks noGrp="1"/>
          </p:cNvSpPr>
          <p:nvPr>
            <p:ph idx="1"/>
          </p:nvPr>
        </p:nvSpPr>
        <p:spPr>
          <a:xfrm>
            <a:off x="4447308" y="591344"/>
            <a:ext cx="6906491" cy="5585619"/>
          </a:xfrm>
        </p:spPr>
        <p:txBody>
          <a:bodyPr anchor="ctr">
            <a:normAutofit fontScale="92500" lnSpcReduction="20000"/>
          </a:bodyPr>
          <a:lstStyle/>
          <a:p>
            <a:pPr marL="0" indent="0">
              <a:buNone/>
            </a:pPr>
            <a:endParaRPr lang="en-US" sz="2000" i="1" dirty="0"/>
          </a:p>
          <a:p>
            <a:pPr marL="0" indent="0" algn="ctr">
              <a:buNone/>
            </a:pPr>
            <a:r>
              <a:rPr lang="en-US" sz="3000" i="1" dirty="0"/>
              <a:t>“Sharing Culture and Driving Growth: How Can You Engage International Students in Meeting Your Needs?”</a:t>
            </a:r>
          </a:p>
          <a:p>
            <a:pPr marL="0" indent="0">
              <a:buNone/>
            </a:pPr>
            <a:endParaRPr lang="en-US" sz="2000" i="1" dirty="0"/>
          </a:p>
          <a:p>
            <a:r>
              <a:rPr lang="en-US" sz="2200" dirty="0"/>
              <a:t>C</a:t>
            </a:r>
            <a:r>
              <a:rPr lang="en-CA" sz="2200" dirty="0" err="1"/>
              <a:t>anada</a:t>
            </a:r>
            <a:r>
              <a:rPr lang="en-CA" sz="2200" dirty="0"/>
              <a:t> welcomed 400,000 new international students in 2019.</a:t>
            </a:r>
          </a:p>
          <a:p>
            <a:r>
              <a:rPr lang="en-US" sz="2200" dirty="0"/>
              <a:t>N</a:t>
            </a:r>
            <a:r>
              <a:rPr lang="en-CA" sz="2200" dirty="0"/>
              <a:t>umber of Study Permits has almost doubled since 2015.</a:t>
            </a:r>
          </a:p>
          <a:p>
            <a:r>
              <a:rPr lang="en-US" sz="2200" dirty="0"/>
              <a:t>C</a:t>
            </a:r>
            <a:r>
              <a:rPr lang="en-CA" sz="2200" dirty="0" err="1"/>
              <a:t>anada</a:t>
            </a:r>
            <a:r>
              <a:rPr lang="en-CA" sz="2200" dirty="0"/>
              <a:t> has the 4</a:t>
            </a:r>
            <a:r>
              <a:rPr lang="en-CA" sz="2200" baseline="30000" dirty="0"/>
              <a:t>th</a:t>
            </a:r>
            <a:r>
              <a:rPr lang="en-CA" sz="2200" dirty="0"/>
              <a:t> largest international student population in the world.</a:t>
            </a:r>
          </a:p>
          <a:p>
            <a:r>
              <a:rPr lang="en-US" sz="2200" dirty="0"/>
              <a:t>International students choose Canada because of the quality of our education system and our reputation as a tolerant and safe country.</a:t>
            </a:r>
            <a:endParaRPr lang="en-CA" sz="2200" dirty="0"/>
          </a:p>
          <a:p>
            <a:pPr marL="0" indent="0">
              <a:buNone/>
            </a:pPr>
            <a:endParaRPr lang="en-CA" sz="2000" dirty="0"/>
          </a:p>
          <a:p>
            <a:pPr marL="0" indent="0">
              <a:buNone/>
            </a:pPr>
            <a:endParaRPr lang="en-CA" sz="2000" dirty="0"/>
          </a:p>
          <a:p>
            <a:pPr marL="0" indent="0">
              <a:buNone/>
            </a:pPr>
            <a:endParaRPr lang="en-CA" sz="2000" dirty="0"/>
          </a:p>
          <a:p>
            <a:pPr marL="0" indent="0">
              <a:buNone/>
            </a:pPr>
            <a:endParaRPr lang="en-CA" sz="2000" dirty="0"/>
          </a:p>
          <a:p>
            <a:pPr marL="0" indent="0">
              <a:buNone/>
            </a:pPr>
            <a:r>
              <a:rPr lang="en-CA" sz="1200" dirty="0"/>
              <a:t>https://www.cicnews.com/2020/02/canada-welcomed-more-than-400000-new-international-students-in-2019-0213724.html#gs.wscoyf</a:t>
            </a:r>
          </a:p>
        </p:txBody>
      </p:sp>
      <p:sp>
        <p:nvSpPr>
          <p:cNvPr id="12" name="Arc 11">
            <a:extLst>
              <a:ext uri="{FF2B5EF4-FFF2-40B4-BE49-F238E27FC236}">
                <a16:creationId xmlns=""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buClr>
                <a:srgbClr val="000000"/>
              </a:buClr>
              <a:buFont typeface="Arial"/>
              <a:buNone/>
            </a:pPr>
            <a:endParaRPr lang="en-US" sz="1400" kern="0" dirty="0">
              <a:solidFill>
                <a:prstClr val="black"/>
              </a:solidFill>
              <a:sym typeface="Arial"/>
            </a:endParaRPr>
          </a:p>
        </p:txBody>
      </p:sp>
    </p:spTree>
    <p:extLst>
      <p:ext uri="{BB962C8B-B14F-4D97-AF65-F5344CB8AC3E}">
        <p14:creationId xmlns:p14="http://schemas.microsoft.com/office/powerpoint/2010/main" val="203581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89575E1-3389-451A-A5F7-27854C25C5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10" name="Rectangle 9">
            <a:extLst>
              <a:ext uri="{FF2B5EF4-FFF2-40B4-BE49-F238E27FC236}">
                <a16:creationId xmlns="" xmlns:a16="http://schemas.microsoft.com/office/drawing/2014/main" id="{A53CCC5C-D88E-40FB-B30B-23DCDBD0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2" name="Title 1">
            <a:extLst>
              <a:ext uri="{FF2B5EF4-FFF2-40B4-BE49-F238E27FC236}">
                <a16:creationId xmlns="" xmlns:a16="http://schemas.microsoft.com/office/drawing/2014/main" id="{42F2A8A4-9C3F-4566-AFE8-B275CC14B8E5}"/>
              </a:ext>
            </a:extLst>
          </p:cNvPr>
          <p:cNvSpPr>
            <a:spLocks noGrp="1"/>
          </p:cNvSpPr>
          <p:nvPr>
            <p:ph type="title"/>
          </p:nvPr>
        </p:nvSpPr>
        <p:spPr>
          <a:xfrm>
            <a:off x="686834" y="591344"/>
            <a:ext cx="3200400" cy="5585619"/>
          </a:xfrm>
        </p:spPr>
        <p:txBody>
          <a:bodyPr>
            <a:normAutofit/>
          </a:bodyPr>
          <a:lstStyle/>
          <a:p>
            <a:r>
              <a:rPr lang="en-US" sz="4100" dirty="0">
                <a:solidFill>
                  <a:srgbClr val="FFFFFF"/>
                </a:solidFill>
              </a:rPr>
              <a:t>Peterborough is Canada’s Fastest Growing City</a:t>
            </a:r>
            <a:endParaRPr lang="en-CA" sz="4100" dirty="0">
              <a:solidFill>
                <a:srgbClr val="FFFFFF"/>
              </a:solidFill>
            </a:endParaRPr>
          </a:p>
        </p:txBody>
      </p:sp>
      <p:sp>
        <p:nvSpPr>
          <p:cNvPr id="3" name="Text Placeholder 2">
            <a:extLst>
              <a:ext uri="{FF2B5EF4-FFF2-40B4-BE49-F238E27FC236}">
                <a16:creationId xmlns="" xmlns:a16="http://schemas.microsoft.com/office/drawing/2014/main" id="{2E1C90B0-F719-4F37-96F6-FDBDA7A3EC0A}"/>
              </a:ext>
            </a:extLst>
          </p:cNvPr>
          <p:cNvSpPr>
            <a:spLocks noGrp="1"/>
          </p:cNvSpPr>
          <p:nvPr>
            <p:ph idx="1"/>
          </p:nvPr>
        </p:nvSpPr>
        <p:spPr>
          <a:xfrm>
            <a:off x="4447308" y="591344"/>
            <a:ext cx="6906491" cy="5585619"/>
          </a:xfrm>
        </p:spPr>
        <p:txBody>
          <a:bodyPr anchor="ctr">
            <a:normAutofit/>
          </a:bodyPr>
          <a:lstStyle/>
          <a:p>
            <a:r>
              <a:rPr lang="en-US" sz="2000" dirty="0"/>
              <a:t>According to Statistics Canada the increased admission of foreign students is “</a:t>
            </a:r>
            <a:r>
              <a:rPr lang="en-US" sz="2000" b="1" dirty="0"/>
              <a:t>the key driver of population growth in urban cities</a:t>
            </a:r>
            <a:r>
              <a:rPr lang="en-US" sz="2000" dirty="0"/>
              <a:t>”</a:t>
            </a:r>
          </a:p>
          <a:p>
            <a:r>
              <a:rPr lang="en-US" sz="2000" dirty="0"/>
              <a:t>Population of Peterborough and County – 131,283</a:t>
            </a:r>
          </a:p>
          <a:p>
            <a:r>
              <a:rPr lang="en-US" sz="2000" dirty="0"/>
              <a:t>Fleming College – 2, 149 international students</a:t>
            </a:r>
          </a:p>
          <a:p>
            <a:r>
              <a:rPr lang="en-US" sz="2000" dirty="0"/>
              <a:t>Trent University – 1,175 international students</a:t>
            </a:r>
          </a:p>
          <a:p>
            <a:r>
              <a:rPr lang="en-CA" sz="2000" dirty="0"/>
              <a:t>International student contributed approximately $114 + million dollars to the Peterborough economy in 2018.</a:t>
            </a:r>
            <a:endParaRPr lang="en-US" sz="2000" dirty="0"/>
          </a:p>
          <a:p>
            <a:r>
              <a:rPr lang="en-US" sz="2000" dirty="0"/>
              <a:t>International students often must leave Peterborough after graduation to secure employment.</a:t>
            </a:r>
          </a:p>
          <a:p>
            <a:r>
              <a:rPr lang="en-CA" sz="2000" dirty="0"/>
              <a:t>What if we were able to retain these customers, employees, and entrepreneurs in the Peterborough community?</a:t>
            </a:r>
          </a:p>
          <a:p>
            <a:pPr>
              <a:buFontTx/>
              <a:buChar char="-"/>
            </a:pPr>
            <a:endParaRPr lang="en-US" sz="1800" dirty="0"/>
          </a:p>
          <a:p>
            <a:pPr marL="114300" indent="0">
              <a:buNone/>
            </a:pPr>
            <a:endParaRPr lang="en-US" sz="1800" dirty="0"/>
          </a:p>
          <a:p>
            <a:pPr marL="114300" indent="0">
              <a:buNone/>
            </a:pPr>
            <a:r>
              <a:rPr lang="en-CA" sz="1200" dirty="0"/>
              <a:t>https://www.thepeterboroughexaminer.com/news-story/9248386-peterborough-now-fastest-growing-community-in-canada/</a:t>
            </a:r>
          </a:p>
        </p:txBody>
      </p:sp>
      <p:sp>
        <p:nvSpPr>
          <p:cNvPr id="12" name="Arc 11">
            <a:extLst>
              <a:ext uri="{FF2B5EF4-FFF2-40B4-BE49-F238E27FC236}">
                <a16:creationId xmlns=""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buClr>
                <a:srgbClr val="000000"/>
              </a:buClr>
              <a:buFont typeface="Arial"/>
              <a:buNone/>
            </a:pPr>
            <a:endParaRPr lang="en-US" sz="1400" kern="0" dirty="0">
              <a:solidFill>
                <a:prstClr val="black"/>
              </a:solidFill>
              <a:sym typeface="Arial"/>
            </a:endParaRPr>
          </a:p>
        </p:txBody>
      </p:sp>
    </p:spTree>
    <p:extLst>
      <p:ext uri="{BB962C8B-B14F-4D97-AF65-F5344CB8AC3E}">
        <p14:creationId xmlns:p14="http://schemas.microsoft.com/office/powerpoint/2010/main" val="2848513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7"/>
        <p:cNvGrpSpPr/>
        <p:nvPr/>
      </p:nvGrpSpPr>
      <p:grpSpPr>
        <a:xfrm>
          <a:off x="0" y="0"/>
          <a:ext cx="0" cy="0"/>
          <a:chOff x="0" y="0"/>
          <a:chExt cx="0" cy="0"/>
        </a:xfrm>
      </p:grpSpPr>
      <p:sp useBgFill="1">
        <p:nvSpPr>
          <p:cNvPr id="110" name="Rectangle 109">
            <a:extLst>
              <a:ext uri="{FF2B5EF4-FFF2-40B4-BE49-F238E27FC236}">
                <a16:creationId xmlns="" xmlns:a16="http://schemas.microsoft.com/office/drawing/2014/main" id="{389575E1-3389-451A-A5F7-27854C25C5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112" name="Rectangle 111">
            <a:extLst>
              <a:ext uri="{FF2B5EF4-FFF2-40B4-BE49-F238E27FC236}">
                <a16:creationId xmlns="" xmlns:a16="http://schemas.microsoft.com/office/drawing/2014/main" id="{A53CCC5C-D88E-40FB-B30B-23DCDBD0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2088" name="Google Shape;2088;g7cb3653c45_2_6"/>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rgbClr val="0C0C0C"/>
              </a:buClr>
              <a:buSzPts val="5000"/>
              <a:buFont typeface="Twentieth Century"/>
              <a:buNone/>
            </a:pPr>
            <a:r>
              <a:rPr lang="en-CA">
                <a:solidFill>
                  <a:srgbClr val="FFFFFF"/>
                </a:solidFill>
              </a:rPr>
              <a:t>Why are some employers hesitant to hire international students?</a:t>
            </a:r>
          </a:p>
        </p:txBody>
      </p:sp>
      <p:sp>
        <p:nvSpPr>
          <p:cNvPr id="2089" name="Google Shape;2089;g7cb3653c45_2_6"/>
          <p:cNvSpPr txBox="1">
            <a:spLocks noGrp="1"/>
          </p:cNvSpPr>
          <p:nvPr>
            <p:ph idx="1"/>
          </p:nvPr>
        </p:nvSpPr>
        <p:spPr>
          <a:xfrm>
            <a:off x="4447308" y="591344"/>
            <a:ext cx="6906491" cy="5585619"/>
          </a:xfrm>
          <a:prstGeom prst="rect">
            <a:avLst/>
          </a:prstGeom>
        </p:spPr>
        <p:txBody>
          <a:bodyPr spcFirstLastPara="1" lIns="45700" tIns="45700" rIns="45700" bIns="45700" anchor="ctr" anchorCtr="0">
            <a:normAutofit/>
          </a:bodyPr>
          <a:lstStyle/>
          <a:p>
            <a:pPr>
              <a:spcBef>
                <a:spcPts val="1400"/>
              </a:spcBef>
            </a:pPr>
            <a:r>
              <a:rPr lang="en-CA" dirty="0"/>
              <a:t>Uncertainty about legality of hiring int’l students</a:t>
            </a:r>
          </a:p>
          <a:p>
            <a:pPr>
              <a:spcBef>
                <a:spcPts val="1400"/>
              </a:spcBef>
            </a:pPr>
            <a:r>
              <a:rPr lang="en-CA" dirty="0"/>
              <a:t>Impression that international students will leave </a:t>
            </a:r>
            <a:r>
              <a:rPr lang="en-CA" dirty="0" err="1"/>
              <a:t>Ptbo</a:t>
            </a:r>
            <a:r>
              <a:rPr lang="en-CA" dirty="0"/>
              <a:t>/Canada after graduation</a:t>
            </a:r>
          </a:p>
          <a:p>
            <a:pPr>
              <a:spcBef>
                <a:spcPts val="1400"/>
              </a:spcBef>
            </a:pPr>
            <a:r>
              <a:rPr lang="en-CA" dirty="0"/>
              <a:t>Concern about a student’s unfamiliarity with local market</a:t>
            </a:r>
          </a:p>
          <a:p>
            <a:pPr marL="0" lvl="0" indent="0" rtl="0">
              <a:spcBef>
                <a:spcPts val="1400"/>
              </a:spcBef>
              <a:spcAft>
                <a:spcPts val="0"/>
              </a:spcAft>
              <a:buNone/>
            </a:pPr>
            <a:endParaRPr lang="en-CA" dirty="0"/>
          </a:p>
          <a:p>
            <a:pPr marL="457200" lvl="0" indent="-342900" rtl="0">
              <a:spcBef>
                <a:spcPts val="1400"/>
              </a:spcBef>
              <a:spcAft>
                <a:spcPts val="0"/>
              </a:spcAft>
              <a:buSzPts val="1800"/>
              <a:buChar char=" "/>
            </a:pPr>
            <a:endParaRPr lang="en-CA" dirty="0"/>
          </a:p>
        </p:txBody>
      </p:sp>
      <p:sp>
        <p:nvSpPr>
          <p:cNvPr id="114" name="Arc 113">
            <a:extLst>
              <a:ext uri="{FF2B5EF4-FFF2-40B4-BE49-F238E27FC236}">
                <a16:creationId xmlns=""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buClr>
                <a:srgbClr val="000000"/>
              </a:buClr>
              <a:buFont typeface="Arial"/>
              <a:buNone/>
            </a:pPr>
            <a:endParaRPr lang="en-US" sz="1400" kern="0" dirty="0">
              <a:solidFill>
                <a:prstClr val="black"/>
              </a:solidFill>
              <a:sym typeface="Arial"/>
            </a:endParaRPr>
          </a:p>
        </p:txBody>
      </p:sp>
    </p:spTree>
    <p:extLst>
      <p:ext uri="{BB962C8B-B14F-4D97-AF65-F5344CB8AC3E}">
        <p14:creationId xmlns:p14="http://schemas.microsoft.com/office/powerpoint/2010/main" val="156134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5"/>
        <p:cNvGrpSpPr/>
        <p:nvPr/>
      </p:nvGrpSpPr>
      <p:grpSpPr>
        <a:xfrm>
          <a:off x="0" y="0"/>
          <a:ext cx="0" cy="0"/>
          <a:chOff x="0" y="0"/>
          <a:chExt cx="0" cy="0"/>
        </a:xfrm>
      </p:grpSpPr>
      <p:sp useBgFill="1">
        <p:nvSpPr>
          <p:cNvPr id="74" name="Rectangle 73">
            <a:extLst>
              <a:ext uri="{FF2B5EF4-FFF2-40B4-BE49-F238E27FC236}">
                <a16:creationId xmlns="" xmlns:a16="http://schemas.microsoft.com/office/drawing/2014/main" id="{389575E1-3389-451A-A5F7-27854C25C5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76" name="Rectangle 75">
            <a:extLst>
              <a:ext uri="{FF2B5EF4-FFF2-40B4-BE49-F238E27FC236}">
                <a16:creationId xmlns="" xmlns:a16="http://schemas.microsoft.com/office/drawing/2014/main" id="{A53CCC5C-D88E-40FB-B30B-23DCDBD01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1400" kern="0">
              <a:solidFill>
                <a:prstClr val="white"/>
              </a:solidFill>
              <a:sym typeface="Arial"/>
            </a:endParaRPr>
          </a:p>
        </p:txBody>
      </p:sp>
      <p:sp>
        <p:nvSpPr>
          <p:cNvPr id="2116" name="Google Shape;2116;g7cb3653c45_2_21"/>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rgbClr val="0C0C0C"/>
              </a:buClr>
              <a:buSzPts val="5000"/>
              <a:buFont typeface="Twentieth Century"/>
              <a:buNone/>
            </a:pPr>
            <a:r>
              <a:rPr lang="en-CA">
                <a:solidFill>
                  <a:srgbClr val="FFFFFF"/>
                </a:solidFill>
              </a:rPr>
              <a:t>Pathways to Permanent Residence</a:t>
            </a:r>
            <a:endParaRPr lang="en-CA" b="1">
              <a:solidFill>
                <a:srgbClr val="FFFFFF"/>
              </a:solidFill>
            </a:endParaRPr>
          </a:p>
        </p:txBody>
      </p:sp>
      <p:sp>
        <p:nvSpPr>
          <p:cNvPr id="2117" name="Google Shape;2117;g7cb3653c45_2_21"/>
          <p:cNvSpPr txBox="1">
            <a:spLocks noGrp="1"/>
          </p:cNvSpPr>
          <p:nvPr>
            <p:ph idx="1"/>
          </p:nvPr>
        </p:nvSpPr>
        <p:spPr>
          <a:xfrm>
            <a:off x="4447308" y="591344"/>
            <a:ext cx="6906491" cy="5585619"/>
          </a:xfrm>
          <a:prstGeom prst="rect">
            <a:avLst/>
          </a:prstGeom>
        </p:spPr>
        <p:txBody>
          <a:bodyPr spcFirstLastPara="1" lIns="45700" tIns="45700" rIns="45700" bIns="45700" anchor="ctr" anchorCtr="0">
            <a:normAutofit/>
          </a:bodyPr>
          <a:lstStyle/>
          <a:p>
            <a:pPr marL="495300" indent="-457200">
              <a:spcBef>
                <a:spcPts val="1400"/>
              </a:spcBef>
              <a:buSzPts val="3000"/>
            </a:pPr>
            <a:r>
              <a:rPr lang="en-CA" dirty="0"/>
              <a:t>International Students are Canada’s #1 ideal demographic for immigration: educated, acculturated, economically stable.</a:t>
            </a:r>
          </a:p>
          <a:p>
            <a:pPr marL="495300" indent="-457200">
              <a:spcBef>
                <a:spcPts val="1400"/>
              </a:spcBef>
              <a:buSzPts val="3000"/>
            </a:pPr>
            <a:r>
              <a:rPr lang="en-CA" dirty="0"/>
              <a:t>60%+ want to immigrate to Canada post-graduation</a:t>
            </a:r>
          </a:p>
          <a:p>
            <a:pPr marL="495300" indent="-457200">
              <a:spcBef>
                <a:spcPts val="1400"/>
              </a:spcBef>
              <a:buSzPts val="3000"/>
            </a:pPr>
            <a:r>
              <a:rPr lang="en-CA" dirty="0"/>
              <a:t>Many others want Canadian work experience before returning home</a:t>
            </a:r>
          </a:p>
          <a:p>
            <a:pPr marL="495300" indent="-457200">
              <a:spcBef>
                <a:spcPts val="1400"/>
              </a:spcBef>
              <a:buSzPts val="3000"/>
            </a:pPr>
            <a:r>
              <a:rPr lang="en-CA" dirty="0"/>
              <a:t>These factors = dedicated, skilled workers</a:t>
            </a:r>
          </a:p>
          <a:p>
            <a:pPr marL="457200" lvl="0" indent="-342900" rtl="0">
              <a:spcBef>
                <a:spcPts val="1400"/>
              </a:spcBef>
              <a:spcAft>
                <a:spcPts val="0"/>
              </a:spcAft>
              <a:buSzPts val="1800"/>
              <a:buChar char=" "/>
            </a:pPr>
            <a:endParaRPr lang="en-CA" dirty="0"/>
          </a:p>
          <a:p>
            <a:pPr marL="457200" lvl="0" indent="-342900" rtl="0">
              <a:spcBef>
                <a:spcPts val="1400"/>
              </a:spcBef>
              <a:spcAft>
                <a:spcPts val="0"/>
              </a:spcAft>
              <a:buSzPts val="1800"/>
              <a:buChar char=" "/>
            </a:pPr>
            <a:endParaRPr lang="en-CA" dirty="0"/>
          </a:p>
        </p:txBody>
      </p:sp>
      <p:sp>
        <p:nvSpPr>
          <p:cNvPr id="78" name="Arc 77">
            <a:extLst>
              <a:ext uri="{FF2B5EF4-FFF2-40B4-BE49-F238E27FC236}">
                <a16:creationId xmlns=""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buClr>
                <a:srgbClr val="000000"/>
              </a:buClr>
              <a:buFont typeface="Arial"/>
              <a:buNone/>
            </a:pPr>
            <a:endParaRPr lang="en-US" sz="1400" kern="0" dirty="0">
              <a:solidFill>
                <a:prstClr val="black"/>
              </a:solidFill>
              <a:sym typeface="Arial"/>
            </a:endParaRPr>
          </a:p>
        </p:txBody>
      </p:sp>
    </p:spTree>
    <p:extLst>
      <p:ext uri="{BB962C8B-B14F-4D97-AF65-F5344CB8AC3E}">
        <p14:creationId xmlns:p14="http://schemas.microsoft.com/office/powerpoint/2010/main" val="354962231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ngle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938</TotalTime>
  <Words>2090</Words>
  <Application>Microsoft Office PowerPoint</Application>
  <PresentationFormat>Widescreen</PresentationFormat>
  <Paragraphs>241</Paragraphs>
  <Slides>36</Slides>
  <Notes>21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36</vt:i4>
      </vt:variant>
    </vt:vector>
  </HeadingPairs>
  <TitlesOfParts>
    <vt:vector size="53" baseType="lpstr">
      <vt:lpstr>Arial</vt:lpstr>
      <vt:lpstr>Calibri</vt:lpstr>
      <vt:lpstr>Calibri Light</vt:lpstr>
      <vt:lpstr>Franklin Gothic Book</vt:lpstr>
      <vt:lpstr>Franklin Gothic Medium</vt:lpstr>
      <vt:lpstr>Times New Roman</vt:lpstr>
      <vt:lpstr>Tunga</vt:lpstr>
      <vt:lpstr>Tw Cen MT</vt:lpstr>
      <vt:lpstr>Tw Cen MT Condensed</vt:lpstr>
      <vt:lpstr>Twentieth Century</vt:lpstr>
      <vt:lpstr>Wingdings</vt:lpstr>
      <vt:lpstr>Wingdings 3</vt:lpstr>
      <vt:lpstr>Integral</vt:lpstr>
      <vt:lpstr>Office Theme</vt:lpstr>
      <vt:lpstr>1_Office Theme</vt:lpstr>
      <vt:lpstr>Angles</vt:lpstr>
      <vt:lpstr>2_Office Theme</vt:lpstr>
      <vt:lpstr>Peterborough Immigration Partnership</vt:lpstr>
      <vt:lpstr>Agenda</vt:lpstr>
      <vt:lpstr>PowerPoint Presentation</vt:lpstr>
      <vt:lpstr>Attraction &amp; retention </vt:lpstr>
      <vt:lpstr>Attraction &amp; Retention Group Updates </vt:lpstr>
      <vt:lpstr> Greater Peterborough Chamber of Commerce   Lunchbox Learning    Paul Longhurst and Tracey McConnery   </vt:lpstr>
      <vt:lpstr>Peterborough is Canada’s Fastest Growing City</vt:lpstr>
      <vt:lpstr>Why are some employers hesitant to hire international students?</vt:lpstr>
      <vt:lpstr>Pathways to Permanent Residence</vt:lpstr>
      <vt:lpstr>ADVANTAGES OF HIRING AN INTERNATIONAL STUDENT</vt:lpstr>
      <vt:lpstr>Diversity, Equity &amp; Inclusion network</vt:lpstr>
      <vt:lpstr>Diversity, Equity &amp; Inclusion Network Report</vt:lpstr>
      <vt:lpstr>Historical highlights</vt:lpstr>
      <vt:lpstr>Working Group / Network emerges</vt:lpstr>
      <vt:lpstr>Network activities</vt:lpstr>
      <vt:lpstr>Current status</vt:lpstr>
      <vt:lpstr>Draft mission, values and principles </vt:lpstr>
      <vt:lpstr>Thank you</vt:lpstr>
      <vt:lpstr>Economic integration</vt:lpstr>
      <vt:lpstr>ESL Forum</vt:lpstr>
      <vt:lpstr>Settlement and resettlement</vt:lpstr>
      <vt:lpstr>Settlement and Resettlement Update   Resettlement Assistance  Task Force 2019-2020 </vt:lpstr>
      <vt:lpstr>PowerPoint Presentation</vt:lpstr>
      <vt:lpstr>PowerPoint Presentation</vt:lpstr>
      <vt:lpstr>New Challenges</vt:lpstr>
      <vt:lpstr>  Resettlement Assistance Task Force</vt:lpstr>
      <vt:lpstr>  Resettlement Assistance Task Force</vt:lpstr>
      <vt:lpstr>Outreach &amp; communication</vt:lpstr>
      <vt:lpstr>PowerPoint Presentation</vt:lpstr>
      <vt:lpstr>PowerPoint Presentation</vt:lpstr>
      <vt:lpstr>Election of chair, vice-chair and members at large</vt:lpstr>
      <vt:lpstr>Coordinating committee 2020-2021</vt:lpstr>
      <vt:lpstr>Changes to PIP Terms of reference</vt:lpstr>
      <vt:lpstr>Call to action</vt:lpstr>
      <vt:lpstr>Global Education, Local Impact:  How International Students have made their mark as Peterborough entrepreneurs</vt:lpstr>
      <vt:lpstr>partners:  Peterborough &amp; the kawarthas economic development  Community Futures Peterborough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Peterborough Immigration Partnership</dc:title>
  <dc:creator>Yvonne Lai</dc:creator>
  <cp:lastModifiedBy>Yvonne Lai</cp:lastModifiedBy>
  <cp:revision>72</cp:revision>
  <cp:lastPrinted>2020-02-20T05:24:50Z</cp:lastPrinted>
  <dcterms:created xsi:type="dcterms:W3CDTF">2018-10-22T17:52:32Z</dcterms:created>
  <dcterms:modified xsi:type="dcterms:W3CDTF">2020-02-21T16:00:06Z</dcterms:modified>
</cp:coreProperties>
</file>