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4" r:id="rId13"/>
    <p:sldId id="293" r:id="rId14"/>
    <p:sldId id="295" r:id="rId15"/>
    <p:sldId id="296" r:id="rId16"/>
    <p:sldId id="297" r:id="rId17"/>
    <p:sldId id="298" r:id="rId18"/>
    <p:sldId id="299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0E10A-8353-D409-95DD-643D48E9362B}" v="9" dt="2024-03-19T16:17:07.760"/>
    <p1510:client id="{5807B94B-57D1-BA51-1AB9-7EA80E1620A4}" v="2" dt="2024-03-19T16:23:33.281"/>
    <p1510:client id="{7C3D4D51-DDFC-4316-970A-740267ADF950}" v="662" dt="2024-03-19T16:37:06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3/21/2024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3/21/2024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2D5A-2182-480A-7BA5-59D6F8AA1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BF15E-F68F-136E-B14C-92D92187E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5472-56E9-F3A6-89AB-CC14EF1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4083-EB5C-4669-B52A-E44170DE5DD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3C84-3023-5AF1-22A3-604B9A9C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D711-E475-3588-D406-2B7DD3A6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0081-CB75-4B7E-80EE-802EB9B7EC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34A29-777F-58F7-2009-41F103347BA5}"/>
              </a:ext>
            </a:extLst>
          </p:cNvPr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12AD7-8264-8C47-63A8-39E8AB3380D7}"/>
              </a:ext>
            </a:extLst>
          </p:cNvPr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D35B-E04F-CADA-8913-5F1DE25C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BDC10-67B4-C7E1-D990-197320928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F032E-3F74-1D91-32B8-342DB1B8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9F51-7147-BFB2-F968-DB9402DE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888C-48F5-347D-A9B9-EC571059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F41FA-EF1B-7661-2F0C-820872872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34A8A-B970-CB94-A25C-9DB8D5F32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648E8-3522-948E-54C9-53034142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86DC-0852-848E-5868-610DB637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CE62-5860-F716-A6F2-8EF3A3BB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4D8E-EFE4-007E-2E94-7FB30D4A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EAF6-1956-F45F-B27E-71D3AC676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3C34D-06BA-E640-A4DE-6BB24868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7B382-AA9C-9062-162F-2F43F722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368C-B4E3-0C1C-58EA-75AFE360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9C97-70DC-53F6-F16F-1B793C04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28F9C-93DC-07A1-62D9-C7170D93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9C7C-83D1-2B60-AFC3-1D5ADDCF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4083-EB5C-4669-B52A-E44170DE5DD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092A-287D-8A1C-1271-3A9CE51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3235-1C0D-7DDE-EC03-5CB151C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0081-CB75-4B7E-80EE-802EB9B7E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8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42FF-7738-25CA-B088-5DB5E799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B6EC-6D35-29CE-C414-2A12EEAD3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3043F-241C-742A-BAFF-B7DD6F867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FDC-2016-423A-6FBF-9367D9CD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E366-06F5-2FC4-E63E-0647B6BF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8BB1E-D013-F300-267C-EDEC06D6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1C17-62EF-B001-DF34-1BB18BD2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D1C49-A744-4126-AA09-8BEEE4D4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26ED4-57BA-BC66-35F3-F1512447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AA05C-6BDD-1261-E07E-A9781A995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16021-7E6A-8BF5-F269-2B52CA49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1434B-B4C3-362A-7F1F-5D4F2E96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2FBE7-2636-96A1-C6DA-F17B9730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21EDF-5E48-D3B7-DED3-C401A6F1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DB8D-EE85-C789-B161-AED35568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94D99-74AC-C089-DAB7-0574042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3FAF-6D99-6C84-F306-9D213862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099EC-B9E4-9FEA-D3DD-E8D62206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88B1E-D87F-AFDA-5986-79304E72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39BCE-0A2D-2A5A-3138-A2EB5B3D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A99C8-BE5B-1653-770F-752AC33A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3900-E70F-B372-3DD4-9A5DFA55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39FE-7FA4-F8F3-75F1-E6250F6A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F6919-C0C0-3AE3-FB61-C2E974E8D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0527-5B92-3849-526E-0A2A9C46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D8364-4422-C808-B3F3-120F279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FF144-AE26-50D7-D3EF-3B4461E0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F55F-52FD-8ADB-0B84-180A835D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5CB30-B3AE-470A-83CD-74B1B33ED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95F28-B5CE-27EC-52E0-95CF846F0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39751-7A92-934A-9635-12D0ED71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70522-7864-DE43-C13F-65C98312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4703-084E-5FFA-C39A-E2B90BD2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F73B403-268D-53EE-74BF-38C713B2369D}"/>
              </a:ext>
            </a:extLst>
          </p:cNvPr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2680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68808-823C-F0A3-2434-9E3E8F34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756C-CEFD-1821-3C05-881080BB4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C809-2905-1A40-BF76-46C5CDFB9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6FB3-B7E7-3C39-E92F-3724C2C07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Trent-ESL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6ECF-ADA2-DF2A-EB75-7E7B879A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10658009/" TargetMode="External"/><Relationship Id="rId3" Type="http://schemas.openxmlformats.org/officeDocument/2006/relationships/hyperlink" Target="http://www.youtube.com/watch?v=c0m6yaGlZh4" TargetMode="External"/><Relationship Id="rId7" Type="http://schemas.openxmlformats.org/officeDocument/2006/relationships/hyperlink" Target="https://www.edutopia.org/article/7-ai-tools-that-help-teachers-work-more-efficiently/" TargetMode="External"/><Relationship Id="rId12" Type="http://schemas.openxmlformats.org/officeDocument/2006/relationships/hyperlink" Target="https://www.berlitz.com/blog/artificial-intelligence-ai-language-learning#:~:text=AI%20and%20machine%20learning%20algorithms,each%20learner's%20strengths%20and%20weaknesses.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flbarcelona.net/10-powerful-ai-tools-for-language-teachers/" TargetMode="External"/><Relationship Id="rId11" Type="http://schemas.openxmlformats.org/officeDocument/2006/relationships/hyperlink" Target="https://intellias.com/how-ai-helps-crack-a-new-language/" TargetMode="External"/><Relationship Id="rId5" Type="http://schemas.openxmlformats.org/officeDocument/2006/relationships/hyperlink" Target="http://www.youtube.com/watch?v=m6dyCRS8EmI" TargetMode="External"/><Relationship Id="rId10" Type="http://schemas.openxmlformats.org/officeDocument/2006/relationships/hyperlink" Target="https://www.researchgate.net/publication/374119563_Using_Artificial_Intelligence_for_Foreign_Language_Learning" TargetMode="External"/><Relationship Id="rId4" Type="http://schemas.openxmlformats.org/officeDocument/2006/relationships/hyperlink" Target="http://www.youtube.com/watch?v=xW1jg1UiVwo" TargetMode="External"/><Relationship Id="rId9" Type="http://schemas.openxmlformats.org/officeDocument/2006/relationships/hyperlink" Target="https://www.researchgate.net/publication/370865492_Exploring_the_Application_of_Artificial_Intelligence_in_Foreign_Language_Teaching_Challenges_and_Future_Develop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bot with a face">
            <a:extLst>
              <a:ext uri="{FF2B5EF4-FFF2-40B4-BE49-F238E27FC236}">
                <a16:creationId xmlns:a16="http://schemas.microsoft.com/office/drawing/2014/main" id="{09B58F0E-548B-C8C3-0337-1EFD57B7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4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An Introduction to Artificial Intelligence for ESL Instructors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/>
              <a:t>March 19, 2024</a:t>
            </a:r>
          </a:p>
          <a:p>
            <a:pPr algn="l"/>
            <a:r>
              <a:rPr lang="en-US" sz="2000"/>
              <a:t>Michael Fierheller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AI for Self-study Resources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1443332" y="4038600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Google Gemini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42A6E-3D22-9ACD-D463-92AB24CEAC2F}"/>
              </a:ext>
            </a:extLst>
          </p:cNvPr>
          <p:cNvSpPr txBox="1"/>
          <p:nvPr/>
        </p:nvSpPr>
        <p:spPr>
          <a:xfrm>
            <a:off x="1443333" y="1125703"/>
            <a:ext cx="43839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Microsoft CoPilot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35889-4126-2886-800E-55708D415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69"/>
          <a:stretch/>
        </p:blipFill>
        <p:spPr>
          <a:xfrm>
            <a:off x="1777374" y="1498237"/>
            <a:ext cx="8099883" cy="2511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99872-2C27-82FD-BB28-E5CDF2DFB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02"/>
          <a:stretch/>
        </p:blipFill>
        <p:spPr>
          <a:xfrm>
            <a:off x="1752599" y="4414030"/>
            <a:ext cx="8124657" cy="2272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480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AI for Saving Time</a:t>
            </a:r>
            <a:br>
              <a:rPr lang="en-US" sz="4600"/>
            </a:br>
            <a:endParaRPr lang="en-US" sz="4600"/>
          </a:p>
        </p:txBody>
      </p:sp>
      <p:sp>
        <p:nvSpPr>
          <p:cNvPr id="10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Lesson Plans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Creating Materials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Suggesting Activities and Vocabulary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Creating Activities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Proofreading and Feedback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Marking</a:t>
            </a:r>
          </a:p>
          <a:p>
            <a:endParaRPr lang="en-US" sz="2200" dirty="0"/>
          </a:p>
          <a:p>
            <a:pPr marL="365760" lvl="1"/>
            <a:endParaRPr lang="en-US" sz="2200" dirty="0"/>
          </a:p>
          <a:p>
            <a:pPr marL="365760" lvl="1"/>
            <a:endParaRPr lang="en-US" sz="2200" dirty="0"/>
          </a:p>
          <a:p>
            <a:pPr marL="365760"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33B9-5C93-F852-D565-89C117D6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5" r="1546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1364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Lesson Plans and Outlines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2150382" y="1155741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E6D2E-172D-2B17-E9FC-B6EE0361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64" y="1724026"/>
            <a:ext cx="7268677" cy="4747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83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Creating Materials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1256529" y="1376577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Microsoft CoPilot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121BE-1C46-2D41-388F-61BE5DC2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24" y="1908692"/>
            <a:ext cx="8334375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17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800" y="455592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Suggesting Activities and Vocabulary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6418608" y="1361503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4C077-C3AF-CC1F-3AB1-BA96ABDA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3" y="1801610"/>
            <a:ext cx="5873744" cy="3320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0BA1D2-00B4-CD29-F2A0-56A23D20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24" y="1865043"/>
            <a:ext cx="5242003" cy="3181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78F5A1-2B0E-5BC9-6D36-9968DA73A79C}"/>
              </a:ext>
            </a:extLst>
          </p:cNvPr>
          <p:cNvSpPr txBox="1"/>
          <p:nvPr/>
        </p:nvSpPr>
        <p:spPr>
          <a:xfrm>
            <a:off x="282439" y="1366643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Microsoft CoPilot</a:t>
            </a:r>
          </a:p>
        </p:txBody>
      </p:sp>
    </p:spTree>
    <p:extLst>
      <p:ext uri="{BB962C8B-B14F-4D97-AF65-F5344CB8AC3E}">
        <p14:creationId xmlns:p14="http://schemas.microsoft.com/office/powerpoint/2010/main" val="204169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Generating Activities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469871" y="1073933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56ADC9-0F72-7670-F4B5-6ECF8E9F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494523"/>
            <a:ext cx="7324725" cy="1790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10AA2E-2BCF-D0AE-F339-433480B4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338624"/>
            <a:ext cx="7884146" cy="3177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546E4-CA2C-88F1-3280-10BDFA9B9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124" y="4717621"/>
            <a:ext cx="22955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Proofreading and Feedback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282439" y="1073933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E9FE1-43CB-88BA-A035-EE750FE2B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5" y="1557821"/>
            <a:ext cx="5273087" cy="3922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F10A3-8735-CAA8-FD2A-A197EE85FD22}"/>
              </a:ext>
            </a:extLst>
          </p:cNvPr>
          <p:cNvSpPr txBox="1"/>
          <p:nvPr/>
        </p:nvSpPr>
        <p:spPr>
          <a:xfrm>
            <a:off x="6039252" y="1105488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Google Gemini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19A26D-1E8F-A808-EA77-111E31F0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64" y="1564243"/>
            <a:ext cx="5027296" cy="3922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10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960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Marking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87230" y="1078214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Microsoft Copilot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F10A3-8735-CAA8-FD2A-A197EE85FD22}"/>
              </a:ext>
            </a:extLst>
          </p:cNvPr>
          <p:cNvSpPr txBox="1"/>
          <p:nvPr/>
        </p:nvSpPr>
        <p:spPr>
          <a:xfrm>
            <a:off x="6152750" y="1080086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5E5A0-62F9-3214-8528-89FD79EB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0" y="1447547"/>
            <a:ext cx="5756812" cy="387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E6E026-50D6-26A0-3A8B-B8D6ABD6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62" y="1440626"/>
            <a:ext cx="4048125" cy="64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B3BEA6-CBE1-9338-AA18-B7598C0B0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36" y="2262947"/>
            <a:ext cx="5767512" cy="30556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611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3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Limitations and Concerns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6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30935" y="2660904"/>
            <a:ext cx="5677397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Loss of personal connection with students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Bias in the algorithm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Accuracy and quality control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Loss of creativity and personalization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Security and privacy </a:t>
            </a:r>
          </a:p>
          <a:p>
            <a:endParaRPr lang="en-US" sz="2000" dirty="0"/>
          </a:p>
          <a:p>
            <a:pPr marL="365760" lvl="1"/>
            <a:endParaRPr lang="en-US" sz="2000" dirty="0"/>
          </a:p>
          <a:p>
            <a:pPr marL="365760" lvl="1"/>
            <a:endParaRPr lang="en-US" sz="2000" dirty="0"/>
          </a:p>
          <a:p>
            <a:pPr marL="365760" lvl="1"/>
            <a:endParaRPr lang="en-US" sz="2000" dirty="0"/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C68CE343-9016-3B35-01DE-4E54DE2F2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>
          <a:xfrm>
            <a:off x="6866302" y="1472697"/>
            <a:ext cx="4691713" cy="46775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3536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7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3" name="Picture 1062" descr="Cute yellow robot">
            <a:extLst>
              <a:ext uri="{FF2B5EF4-FFF2-40B4-BE49-F238E27FC236}">
                <a16:creationId xmlns:a16="http://schemas.microsoft.com/office/drawing/2014/main" id="{11A7FBC4-05FC-9B52-946A-0CE208211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76" name="Rectangle 107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Additional Resources</a:t>
            </a:r>
            <a:br>
              <a:rPr lang="en-US" sz="4000"/>
            </a:br>
            <a:endParaRPr lang="en-US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11167-6887-5EFA-C361-0C22D9191FDA}"/>
              </a:ext>
            </a:extLst>
          </p:cNvPr>
          <p:cNvSpPr txBox="1"/>
          <p:nvPr/>
        </p:nvSpPr>
        <p:spPr>
          <a:xfrm>
            <a:off x="838200" y="2130679"/>
            <a:ext cx="6552062" cy="404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3"/>
              </a:rPr>
              <a:t>What is Artificial Intelligence? | Quick Learner</a:t>
            </a:r>
            <a:r>
              <a:rPr lang="en-US" sz="1400" b="0" i="0" dirty="0">
                <a:effectLst/>
              </a:rPr>
              <a:t> </a:t>
            </a: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4"/>
              </a:rPr>
              <a:t>How is artificial intelligence (AI) used in education?</a:t>
            </a:r>
            <a:r>
              <a:rPr lang="en-US" sz="1400" b="0" i="0" dirty="0">
                <a:effectLst/>
              </a:rPr>
              <a:t> </a:t>
            </a: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5"/>
              </a:rPr>
              <a:t>Education in the age of AI (Artificial Intelligence) | Dale Lane | </a:t>
            </a:r>
            <a:r>
              <a:rPr lang="en-US" sz="1400" b="0" i="0" dirty="0" err="1">
                <a:effectLst/>
                <a:hlinkClick r:id="rId5"/>
              </a:rPr>
              <a:t>TEDxWinchester</a:t>
            </a:r>
            <a:r>
              <a:rPr lang="en-US" sz="1400" b="0" i="0" dirty="0">
                <a:effectLst/>
              </a:rPr>
              <a:t> </a:t>
            </a: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hlinkClick r:id="rId6"/>
              </a:rPr>
              <a:t>10 Powerful AI Tools for Language Teachers</a:t>
            </a:r>
            <a:endParaRPr lang="en-US" sz="1400" i="0" dirty="0">
              <a:effectLst/>
            </a:endParaRP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hlinkClick r:id="rId7"/>
              </a:rPr>
              <a:t>7 AI Tools That Help Teachers Work More Efficiently</a:t>
            </a:r>
            <a:endParaRPr lang="en-US" sz="1400" i="0" dirty="0">
              <a:effectLst/>
            </a:endParaRP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8"/>
              </a:rPr>
              <a:t>Artificial intelligence in language instruction: impact on English learning achievement, L2 motivation, and self-regulated learning</a:t>
            </a:r>
            <a:endParaRPr lang="en-US" sz="1400" b="0" i="0" dirty="0">
              <a:effectLst/>
            </a:endParaRP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9"/>
              </a:rPr>
              <a:t>Exploring the Application of Artificial Intelligence in Foreign Language Teaching: Challenges and Future Development</a:t>
            </a:r>
            <a:endParaRPr lang="en-US" sz="1400" b="0" i="0" dirty="0">
              <a:effectLst/>
            </a:endParaRP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10"/>
              </a:rPr>
              <a:t>Using Artificial Intelligence for Foreign Language Learning</a:t>
            </a:r>
            <a:endParaRPr lang="en-US" sz="1400" b="0" i="0" dirty="0">
              <a:effectLst/>
            </a:endParaRP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11"/>
              </a:rPr>
              <a:t>Essentials of Artificial Intelligence for Language Learning</a:t>
            </a:r>
            <a:endParaRPr lang="en-US" sz="1400" b="0" i="0" dirty="0">
              <a:effectLst/>
            </a:endParaRPr>
          </a:p>
          <a:p>
            <a:pPr marL="1714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linkClick r:id="rId12"/>
              </a:rPr>
              <a:t>How artificial intelligence is revolutionizing language learning</a:t>
            </a:r>
            <a:endParaRPr lang="en-US" sz="1400" b="0" i="0" dirty="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30935" y="2660904"/>
            <a:ext cx="5677397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2000" dirty="0"/>
          </a:p>
          <a:p>
            <a:pPr marL="365760" lvl="1"/>
            <a:endParaRPr lang="en-US" sz="2000" dirty="0"/>
          </a:p>
          <a:p>
            <a:pPr marL="365760" lvl="1"/>
            <a:endParaRPr lang="en-US" sz="20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300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Overview</a:t>
            </a:r>
          </a:p>
        </p:txBody>
      </p:sp>
      <p:sp>
        <p:nvSpPr>
          <p:cNvPr id="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40079" y="2872899"/>
            <a:ext cx="5062077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What is artificial intelligence (AI)?</a:t>
            </a:r>
          </a:p>
          <a:p>
            <a:r>
              <a:rPr lang="en-US" sz="2400" dirty="0"/>
              <a:t>AI for individualized and self-directed learning</a:t>
            </a:r>
          </a:p>
          <a:p>
            <a:r>
              <a:rPr lang="en-US" sz="2400" dirty="0"/>
              <a:t>AI for saving time</a:t>
            </a:r>
          </a:p>
          <a:p>
            <a:r>
              <a:rPr lang="en-US" sz="2400" dirty="0"/>
              <a:t>Limitations and concerns</a:t>
            </a:r>
          </a:p>
        </p:txBody>
      </p:sp>
      <p:pic>
        <p:nvPicPr>
          <p:cNvPr id="3" name="Picture 2" descr="Angle view of circuit shaped like a brain">
            <a:extLst>
              <a:ext uri="{FF2B5EF4-FFF2-40B4-BE49-F238E27FC236}">
                <a16:creationId xmlns:a16="http://schemas.microsoft.com/office/drawing/2014/main" id="{A8E1742D-8331-64DB-1BC9-EC55702C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4195" b="2"/>
          <a:stretch/>
        </p:blipFill>
        <p:spPr>
          <a:xfrm>
            <a:off x="5821679" y="10"/>
            <a:ext cx="6368797" cy="68397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E9502C-3010-5CF5-45BF-AFAF44E6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BBD1B-E245-16D6-0212-2CC1F12A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 anchor="b">
            <a:normAutofit/>
          </a:bodyPr>
          <a:lstStyle/>
          <a:p>
            <a:r>
              <a:rPr lang="en-US" sz="4400"/>
              <a:t>What do we mean by artificial intelligence?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C2EE148-BC73-14D5-3EAC-168D0993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6019800" cy="1450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Large Language Models (LLM)</a:t>
            </a:r>
          </a:p>
          <a:p>
            <a:pPr lvl="1"/>
            <a:r>
              <a:rPr lang="en-US"/>
              <a:t>Text predictors </a:t>
            </a:r>
          </a:p>
          <a:p>
            <a:pPr lvl="1"/>
            <a:r>
              <a:rPr lang="en-US"/>
              <a:t>Trained on huge amounts of text data</a:t>
            </a:r>
          </a:p>
          <a:p>
            <a:pPr lvl="1"/>
            <a:endParaRPr lang="en-US" sz="2000"/>
          </a:p>
          <a:p>
            <a:pPr lvl="1"/>
            <a:endParaRPr lang="en-US" sz="800"/>
          </a:p>
          <a:p>
            <a:endParaRPr lang="en-US" sz="1600"/>
          </a:p>
          <a:p>
            <a:pPr marL="365760" lvl="1" indent="0">
              <a:buNone/>
            </a:pPr>
            <a:endParaRPr lang="en-US" sz="1400"/>
          </a:p>
          <a:p>
            <a:pPr marL="365760" lvl="1" indent="0">
              <a:buNone/>
            </a:pPr>
            <a:endParaRPr lang="en-US" sz="1400"/>
          </a:p>
          <a:p>
            <a:pPr marL="365760" lvl="1" indent="0">
              <a:buNone/>
            </a:pPr>
            <a:endParaRPr lang="en-US" sz="1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A20F5-957C-DAEC-B84B-2ACDD66B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01" y="3492534"/>
            <a:ext cx="1325564" cy="132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399E8-3F4F-9411-24DE-144671F5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208" y="3352907"/>
            <a:ext cx="1505935" cy="1505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44B21-9A33-FC74-EC30-C88F78A49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63" y="3505092"/>
            <a:ext cx="1356491" cy="1353750"/>
          </a:xfrm>
          <a:prstGeom prst="rect">
            <a:avLst/>
          </a:prstGeom>
        </p:spPr>
      </p:pic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739BA7B3-00DC-04E2-9BE8-37B3B43C7714}"/>
              </a:ext>
            </a:extLst>
          </p:cNvPr>
          <p:cNvSpPr>
            <a:spLocks/>
          </p:cNvSpPr>
          <p:nvPr/>
        </p:nvSpPr>
        <p:spPr>
          <a:xfrm>
            <a:off x="1260783" y="5034032"/>
            <a:ext cx="2743200" cy="837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850392">
              <a:spcAft>
                <a:spcPts val="600"/>
              </a:spcAft>
            </a:pPr>
            <a:r>
              <a:rPr lang="en-US" sz="1674" kern="1200">
                <a:solidFill>
                  <a:schemeClr val="tx1"/>
                </a:solidFill>
                <a:latin typeface="+mn-lt"/>
                <a:ea typeface="+mn-lt"/>
                <a:cs typeface="+mn-lt"/>
              </a:rPr>
              <a:t>https://chat.openai.com</a:t>
            </a:r>
            <a:endParaRPr lang="en-US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29AB918E-B986-F906-FF26-17F8AD66EBBC}"/>
              </a:ext>
            </a:extLst>
          </p:cNvPr>
          <p:cNvSpPr txBox="1">
            <a:spLocks/>
          </p:cNvSpPr>
          <p:nvPr/>
        </p:nvSpPr>
        <p:spPr>
          <a:xfrm>
            <a:off x="4955256" y="4995646"/>
            <a:ext cx="1767840" cy="828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50392">
              <a:spcBef>
                <a:spcPts val="1674"/>
              </a:spcBef>
              <a:buNone/>
            </a:pPr>
            <a:r>
              <a:rPr lang="en-US" sz="1860" kern="1200">
                <a:solidFill>
                  <a:schemeClr val="tx1">
                    <a:lumMod val="85000"/>
                  </a:schemeClr>
                </a:solidFill>
                <a:latin typeface="+mn-lt"/>
                <a:ea typeface="+mn-lt"/>
                <a:cs typeface="+mn-lt"/>
              </a:rPr>
              <a:t>https://copilot.microsoft.com</a:t>
            </a:r>
            <a:endParaRPr lang="en-US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057112-F0CA-1E7F-BA46-37049E7133F8}"/>
              </a:ext>
            </a:extLst>
          </p:cNvPr>
          <p:cNvSpPr txBox="1">
            <a:spLocks/>
          </p:cNvSpPr>
          <p:nvPr/>
        </p:nvSpPr>
        <p:spPr>
          <a:xfrm>
            <a:off x="8214360" y="4995647"/>
            <a:ext cx="1767840" cy="828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50392">
              <a:spcBef>
                <a:spcPts val="1674"/>
              </a:spcBef>
              <a:buNone/>
            </a:pPr>
            <a:r>
              <a:rPr lang="en-US" sz="1860" kern="1200">
                <a:solidFill>
                  <a:schemeClr val="tx1">
                    <a:lumMod val="85000"/>
                  </a:schemeClr>
                </a:solidFill>
                <a:latin typeface="+mn-lt"/>
                <a:ea typeface="+mn-lt"/>
                <a:cs typeface="+mn-lt"/>
              </a:rPr>
              <a:t>https://gemini.google.com/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632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What can LLMs do?</a:t>
            </a:r>
            <a:br>
              <a:rPr lang="en-US" sz="4200"/>
            </a:br>
            <a:endParaRPr lang="en-US" sz="42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/>
              <a:t>Generate coherent responses to various prompts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/>
              <a:t>Preform language processing tasks</a:t>
            </a:r>
          </a:p>
          <a:p>
            <a:pPr lvl="3"/>
            <a:r>
              <a:rPr lang="en-US" sz="2000"/>
              <a:t>Translation</a:t>
            </a:r>
          </a:p>
          <a:p>
            <a:pPr lvl="3"/>
            <a:r>
              <a:rPr lang="en-US" sz="2000"/>
              <a:t>Summarization</a:t>
            </a:r>
          </a:p>
          <a:p>
            <a:pPr lvl="3"/>
            <a:r>
              <a:rPr lang="en-US" sz="2000"/>
              <a:t>Writing an array of texts</a:t>
            </a:r>
          </a:p>
          <a:p>
            <a:pPr lvl="1"/>
            <a:endParaRPr lang="en-US" sz="2000"/>
          </a:p>
          <a:p>
            <a:pPr marL="457200" lvl="1"/>
            <a:endParaRPr lang="en-US" sz="2000"/>
          </a:p>
          <a:p>
            <a:endParaRPr lang="en-US" sz="2000"/>
          </a:p>
          <a:p>
            <a:pPr marL="365760" lvl="1"/>
            <a:endParaRPr lang="en-US" sz="2000"/>
          </a:p>
          <a:p>
            <a:pPr marL="365760" lvl="1"/>
            <a:endParaRPr lang="en-US" sz="2000"/>
          </a:p>
          <a:p>
            <a:pPr marL="365760" lvl="1"/>
            <a:endParaRPr lang="en-US" sz="2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5C5C7C-0F44-5EB5-8CBE-F5758F59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" r="31840" b="-1"/>
          <a:stretch/>
        </p:blipFill>
        <p:spPr>
          <a:xfrm>
            <a:off x="5872724" y="10"/>
            <a:ext cx="631775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916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5C5C7C-0F44-5EB5-8CBE-F5758F59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775" y="420342"/>
            <a:ext cx="5818807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What can’t LLMs do (yet)?</a:t>
            </a:r>
            <a:br>
              <a:rPr lang="en-US" sz="4000"/>
            </a:br>
            <a:endParaRPr lang="en-US" sz="400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702208" y="1636994"/>
            <a:ext cx="5420218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/>
              <a:t>Use common sense or “real-world” knowledge beyond their training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/>
              <a:t>Understand context beyond the information they are provided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/>
              <a:t>Remember much of an ongoing conversation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/>
              <a:t>Be creative</a:t>
            </a:r>
          </a:p>
          <a:p>
            <a:pPr marL="457200" lvl="1">
              <a:spcBef>
                <a:spcPts val="1200"/>
              </a:spcBef>
              <a:spcAft>
                <a:spcPts val="1200"/>
              </a:spcAft>
            </a:pPr>
            <a:endParaRPr lang="en-US" sz="2000"/>
          </a:p>
          <a:p>
            <a:pPr marL="457200" lvl="1"/>
            <a:endParaRPr lang="en-US" sz="2000"/>
          </a:p>
          <a:p>
            <a:endParaRPr lang="en-US" sz="2000"/>
          </a:p>
          <a:p>
            <a:pPr marL="365760" lvl="1"/>
            <a:endParaRPr lang="en-US" sz="2000"/>
          </a:p>
          <a:p>
            <a:pPr marL="365760" lvl="1"/>
            <a:endParaRPr lang="en-US" sz="2000"/>
          </a:p>
          <a:p>
            <a:pPr marL="365760" lvl="1"/>
            <a:endParaRPr lang="en-US" sz="20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4815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AI for Individualized and Self-directed Learning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0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Personalized Learning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Activities can be optimized for the needs and interests of each student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Self-directed Learning 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Students can have greater autonomy over what and how they are learning</a:t>
            </a:r>
          </a:p>
          <a:p>
            <a:pPr marL="457200" lvl="1"/>
            <a:endParaRPr lang="en-US" sz="1900" dirty="0"/>
          </a:p>
          <a:p>
            <a:endParaRPr lang="en-US" sz="1900" dirty="0"/>
          </a:p>
          <a:p>
            <a:pPr marL="365760" lvl="1"/>
            <a:endParaRPr lang="en-US" sz="1900" dirty="0"/>
          </a:p>
          <a:p>
            <a:pPr marL="365760" lvl="1"/>
            <a:endParaRPr lang="en-US" sz="1900" dirty="0"/>
          </a:p>
          <a:p>
            <a:pPr marL="365760" lvl="1"/>
            <a:endParaRPr lang="en-US" sz="1900" dirty="0"/>
          </a:p>
        </p:txBody>
      </p:sp>
      <p:pic>
        <p:nvPicPr>
          <p:cNvPr id="1026" name="Picture 2" descr="Free Young lady typing on keyboard of laptop in living room Stock Photo">
            <a:extLst>
              <a:ext uri="{FF2B5EF4-FFF2-40B4-BE49-F238E27FC236}">
                <a16:creationId xmlns:a16="http://schemas.microsoft.com/office/drawing/2014/main" id="{2D38966A-C170-2D1E-5F9C-B0D897887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2352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9696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299" y="437662"/>
            <a:ext cx="10261600" cy="1117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AI as a Speaking or Texting Partner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3B2F8-163B-C985-40BB-5462845D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458" y="1865911"/>
            <a:ext cx="5372822" cy="4643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690C5-1C6D-5E4E-2613-FD14597A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0" y="1865911"/>
            <a:ext cx="5184911" cy="464376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640080" y="1196704"/>
            <a:ext cx="438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 + Voice Control for ChatGPT (Chrome Extension)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42A6E-3D22-9ACD-D463-92AB24CEAC2F}"/>
              </a:ext>
            </a:extLst>
          </p:cNvPr>
          <p:cNvSpPr txBox="1"/>
          <p:nvPr/>
        </p:nvSpPr>
        <p:spPr>
          <a:xfrm>
            <a:off x="6096000" y="1144926"/>
            <a:ext cx="43839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Google Gemini</a:t>
            </a:r>
          </a:p>
        </p:txBody>
      </p:sp>
    </p:spTree>
    <p:extLst>
      <p:ext uri="{BB962C8B-B14F-4D97-AF65-F5344CB8AC3E}">
        <p14:creationId xmlns:p14="http://schemas.microsoft.com/office/powerpoint/2010/main" val="322902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AI for Generating  Examples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640080" y="1376577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42A6E-3D22-9ACD-D463-92AB24CEAC2F}"/>
              </a:ext>
            </a:extLst>
          </p:cNvPr>
          <p:cNvSpPr txBox="1"/>
          <p:nvPr/>
        </p:nvSpPr>
        <p:spPr>
          <a:xfrm>
            <a:off x="6672636" y="1376577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Microsoft CoPilot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593BF-8337-12EE-7FEE-67BB0E76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" y="1983122"/>
            <a:ext cx="5351552" cy="4510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4558FA-BD92-04CC-7E7D-53D84386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7585"/>
            <a:ext cx="5884141" cy="45059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304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EFD32-43CF-BC51-8515-DAD1855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19D48-D89F-059C-7DA2-00E9A56C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Trent-ESL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15C6-1A51-4FC0-A2D5-4239625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1375A4-56A4-47D6-9801-1991572033F7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F498EB-FE56-F8F4-32C7-9E72F436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950" y="443643"/>
            <a:ext cx="10261600" cy="111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AI as a Writing Assistant or Tutor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9F1DE5-1E20-5083-50E6-BA8711E62CC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97993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700" dirty="0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E8D309F8-627C-30D8-7DD4-D0394A209E95}"/>
              </a:ext>
            </a:extLst>
          </p:cNvPr>
          <p:cNvSpPr txBox="1">
            <a:spLocks/>
          </p:cNvSpPr>
          <p:nvPr/>
        </p:nvSpPr>
        <p:spPr>
          <a:xfrm>
            <a:off x="1504122" y="4038600"/>
            <a:ext cx="6324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77B8-5C0D-B6CE-39F9-3D0D7F547256}"/>
              </a:ext>
            </a:extLst>
          </p:cNvPr>
          <p:cNvSpPr txBox="1"/>
          <p:nvPr/>
        </p:nvSpPr>
        <p:spPr>
          <a:xfrm>
            <a:off x="640080" y="1376577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ChatGPT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42A6E-3D22-9ACD-D463-92AB24CEAC2F}"/>
              </a:ext>
            </a:extLst>
          </p:cNvPr>
          <p:cNvSpPr txBox="1"/>
          <p:nvPr/>
        </p:nvSpPr>
        <p:spPr>
          <a:xfrm>
            <a:off x="6672636" y="1376577"/>
            <a:ext cx="43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Microsoft CoPilot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99E223-D29D-588B-3A64-5204F2B2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562" y="1974957"/>
            <a:ext cx="5584096" cy="45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C64B00-6B8C-5996-D539-0AE83F47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4" y="1974957"/>
            <a:ext cx="4920036" cy="4554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926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338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Candara</vt:lpstr>
      <vt:lpstr>Office Theme</vt:lpstr>
      <vt:lpstr>An Introduction to Artificial Intelligence for ESL Instructors</vt:lpstr>
      <vt:lpstr>Overview</vt:lpstr>
      <vt:lpstr>What do we mean by artificial intelligence?</vt:lpstr>
      <vt:lpstr>What can LLMs do? </vt:lpstr>
      <vt:lpstr>What can’t LLMs do (yet)? </vt:lpstr>
      <vt:lpstr>AI for Individualized and Self-directed Learning </vt:lpstr>
      <vt:lpstr>AI as a Speaking or Texting Partner </vt:lpstr>
      <vt:lpstr>AI for Generating  Examples </vt:lpstr>
      <vt:lpstr>AI as a Writing Assistant or Tutor </vt:lpstr>
      <vt:lpstr>AI for Self-study Resources </vt:lpstr>
      <vt:lpstr>AI for Saving Time </vt:lpstr>
      <vt:lpstr>Lesson Plans and Outlines </vt:lpstr>
      <vt:lpstr>Creating Materials </vt:lpstr>
      <vt:lpstr>Suggesting Activities and Vocabulary </vt:lpstr>
      <vt:lpstr>Generating Activities </vt:lpstr>
      <vt:lpstr>Proofreading and Feedback </vt:lpstr>
      <vt:lpstr>Marking </vt:lpstr>
      <vt:lpstr>Limitations and Concerns </vt:lpstr>
      <vt:lpstr>Additional Resources </vt:lpstr>
    </vt:vector>
  </TitlesOfParts>
  <Company>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Michael Fierheller</dc:creator>
  <cp:lastModifiedBy>Yvonne</cp:lastModifiedBy>
  <cp:revision>2</cp:revision>
  <dcterms:created xsi:type="dcterms:W3CDTF">2024-01-31T18:07:05Z</dcterms:created>
  <dcterms:modified xsi:type="dcterms:W3CDTF">2024-03-21T17:53:01Z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